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69" r:id="rId2"/>
    <p:sldId id="292" r:id="rId3"/>
    <p:sldId id="294" r:id="rId4"/>
    <p:sldId id="338" r:id="rId5"/>
    <p:sldId id="296" r:id="rId6"/>
    <p:sldId id="299" r:id="rId7"/>
    <p:sldId id="301" r:id="rId8"/>
    <p:sldId id="302" r:id="rId9"/>
    <p:sldId id="340" r:id="rId10"/>
    <p:sldId id="304" r:id="rId11"/>
    <p:sldId id="305" r:id="rId12"/>
    <p:sldId id="306" r:id="rId13"/>
    <p:sldId id="341" r:id="rId14"/>
    <p:sldId id="309" r:id="rId15"/>
    <p:sldId id="311" r:id="rId16"/>
    <p:sldId id="314" r:id="rId17"/>
    <p:sldId id="315" r:id="rId18"/>
    <p:sldId id="316" r:id="rId19"/>
    <p:sldId id="318" r:id="rId20"/>
    <p:sldId id="319" r:id="rId21"/>
    <p:sldId id="273" r:id="rId22"/>
    <p:sldId id="275" r:id="rId23"/>
    <p:sldId id="277" r:id="rId24"/>
    <p:sldId id="278" r:id="rId25"/>
    <p:sldId id="280" r:id="rId26"/>
    <p:sldId id="281" r:id="rId27"/>
    <p:sldId id="283" r:id="rId28"/>
    <p:sldId id="285" r:id="rId29"/>
    <p:sldId id="286" r:id="rId30"/>
    <p:sldId id="287" r:id="rId31"/>
    <p:sldId id="289" r:id="rId32"/>
    <p:sldId id="322" r:id="rId33"/>
    <p:sldId id="323" r:id="rId34"/>
    <p:sldId id="324" r:id="rId35"/>
    <p:sldId id="325" r:id="rId36"/>
    <p:sldId id="326" r:id="rId37"/>
    <p:sldId id="327" r:id="rId38"/>
    <p:sldId id="329" r:id="rId39"/>
    <p:sldId id="335" r:id="rId40"/>
    <p:sldId id="334" r:id="rId41"/>
    <p:sldId id="332" r:id="rId42"/>
    <p:sldId id="330" r:id="rId43"/>
  </p:sldIdLst>
  <p:sldSz cx="12192000" cy="6858000"/>
  <p:notesSz cx="6858000" cy="9144000"/>
  <p:defaultTextStyle>
    <a:defPPr>
      <a:defRPr lang="tr-TR"/>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enan OZKAN"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2331"/>
    <a:srgbClr val="A64B52"/>
    <a:srgbClr val="202C5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Stil Yok, Kılavuz Yok">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ema Uygulanmış Stil 1 - Vurgu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ema Uygulanmış Stil 1 - Vurgu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761" autoAdjust="0"/>
  </p:normalViewPr>
  <p:slideViewPr>
    <p:cSldViewPr snapToGrid="0">
      <p:cViewPr>
        <p:scale>
          <a:sx n="66" d="100"/>
          <a:sy n="66" d="100"/>
        </p:scale>
        <p:origin x="-66" y="90"/>
      </p:cViewPr>
      <p:guideLst>
        <p:guide orient="horz" pos="2160"/>
        <p:guide pos="3840"/>
      </p:guideLst>
    </p:cSldViewPr>
  </p:slideViewPr>
  <p:notesTextViewPr>
    <p:cViewPr>
      <p:scale>
        <a:sx n="1" d="1"/>
        <a:sy n="1" d="1"/>
      </p:scale>
      <p:origin x="0" y="0"/>
    </p:cViewPr>
  </p:notesTextViewPr>
  <p:notesViewPr>
    <p:cSldViewPr snapToGrid="0">
      <p:cViewPr varScale="1">
        <p:scale>
          <a:sx n="61" d="100"/>
          <a:sy n="61" d="100"/>
        </p:scale>
        <p:origin x="-2724"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jpe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DDEFDD95-C360-4DF0-A8E4-AFF844655CB5}" type="datetimeFigureOut">
              <a:rPr lang="tr-TR"/>
              <a:pPr>
                <a:defRPr/>
              </a:pPr>
              <a:t>26.11.2019</a:t>
            </a:fld>
            <a:endParaRPr lang="tr-TR"/>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tr-TR" noProof="0"/>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noProof="0"/>
              <a:t>Asıl metin stillerini düzenle</a:t>
            </a:r>
          </a:p>
          <a:p>
            <a:pPr lvl="1"/>
            <a:r>
              <a:rPr lang="tr-TR" noProof="0"/>
              <a:t>İkinci düzey</a:t>
            </a:r>
          </a:p>
          <a:p>
            <a:pPr lvl="2"/>
            <a:r>
              <a:rPr lang="tr-TR" noProof="0"/>
              <a:t>Üçüncü düzey</a:t>
            </a:r>
          </a:p>
          <a:p>
            <a:pPr lvl="3"/>
            <a:r>
              <a:rPr lang="tr-TR" noProof="0"/>
              <a:t>Dördüncü düzey</a:t>
            </a:r>
          </a:p>
          <a:p>
            <a:pPr lvl="4"/>
            <a:r>
              <a:rPr lang="tr-TR" noProof="0"/>
              <a:t>Beşinci düzey</a:t>
            </a: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2AFAFD39-439A-492A-8597-AEE110C08F2E}" type="slidenum">
              <a:rPr lang="tr-TR"/>
              <a:pPr>
                <a:defRPr/>
              </a:pPr>
              <a:t>‹#›</a:t>
            </a:fld>
            <a:endParaRPr lang="tr-TR"/>
          </a:p>
        </p:txBody>
      </p:sp>
    </p:spTree>
    <p:extLst>
      <p:ext uri="{BB962C8B-B14F-4D97-AF65-F5344CB8AC3E}">
        <p14:creationId xmlns:p14="http://schemas.microsoft.com/office/powerpoint/2010/main" val="167441362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ayt Resmi Yer Tutucusu 1"/>
          <p:cNvSpPr>
            <a:spLocks noGrp="1" noRot="1" noChangeAspect="1"/>
          </p:cNvSpPr>
          <p:nvPr>
            <p:ph type="sldImg"/>
          </p:nvPr>
        </p:nvSpPr>
        <p:spPr bwMode="auto">
          <a:noFill/>
          <a:ln>
            <a:solidFill>
              <a:srgbClr val="000000"/>
            </a:solidFill>
            <a:miter lim="800000"/>
            <a:headEnd/>
            <a:tailEnd/>
          </a:ln>
        </p:spPr>
      </p:sp>
      <p:sp>
        <p:nvSpPr>
          <p:cNvPr id="29698" name="Not Yer Tutucusu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tr-TR" smtClean="0"/>
          </a:p>
        </p:txBody>
      </p:sp>
      <p:sp>
        <p:nvSpPr>
          <p:cNvPr id="31747" name="Slayt Numarası Yer Tutucusu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D9ED636-A134-4F16-88C7-03501E5A41B6}" type="slidenum">
              <a:rPr lang="tr-TR">
                <a:cs typeface="Arial" charset="0"/>
              </a:rPr>
              <a:pPr fontAlgn="base">
                <a:spcBef>
                  <a:spcPct val="0"/>
                </a:spcBef>
                <a:spcAft>
                  <a:spcPct val="0"/>
                </a:spcAft>
                <a:defRPr/>
              </a:pPr>
              <a:t>11</a:t>
            </a:fld>
            <a:endParaRPr lang="tr-TR">
              <a:cs typeface="Arial"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
        <p:nvSpPr>
          <p:cNvPr id="3" name="İçerik Yer Tutucusu 2"/>
          <p:cNvSpPr>
            <a:spLocks noGrp="1"/>
          </p:cNvSpPr>
          <p:nvPr>
            <p:ph idx="1"/>
          </p:nvPr>
        </p:nvSpPr>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a:t>Asıl başlık stili için tıklatın</a:t>
            </a: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a:t>Asıl başlık stili için tıklatın</a:t>
            </a: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
        <p:nvSpPr>
          <p:cNvPr id="3" name="İçerik Yer Tutucusu 2"/>
          <p:cNvSpPr>
            <a:spLocks noGrp="1"/>
          </p:cNvSpPr>
          <p:nvPr>
            <p:ph sz="half" idx="1"/>
          </p:nvPr>
        </p:nvSpPr>
        <p:spPr>
          <a:xfrm>
            <a:off x="838200" y="1825625"/>
            <a:ext cx="5181600" cy="435133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p:cNvSpPr>
            <a:spLocks noGrp="1"/>
          </p:cNvSpPr>
          <p:nvPr>
            <p:ph sz="half" idx="2"/>
          </p:nvPr>
        </p:nvSpPr>
        <p:spPr>
          <a:xfrm>
            <a:off x="6172200" y="1825625"/>
            <a:ext cx="5181600" cy="435133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a:t>Asıl başlık stili için tıklatın</a:t>
            </a: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p>
        </p:txBody>
      </p:sp>
      <p:sp>
        <p:nvSpPr>
          <p:cNvPr id="3" name="Resim Yer Tutucusu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tr-TR" noProof="0"/>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a:t>Asıl başlık stili için tıklatın</a:t>
            </a:r>
          </a:p>
        </p:txBody>
      </p:sp>
      <p:sp>
        <p:nvSpPr>
          <p:cNvPr id="3" name="Dikey Metin Yer Tutucusu 2"/>
          <p:cNvSpPr>
            <a:spLocks noGrp="1"/>
          </p:cNvSpPr>
          <p:nvPr>
            <p:ph type="body" orient="vert" idx="1"/>
          </p:nvPr>
        </p:nvSpPr>
        <p:spPr/>
        <p:txBody>
          <a:bodyPr vert="eaVert"/>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Başlık Yer Tutucusu 1"/>
          <p:cNvSpPr>
            <a:spLocks noGrp="1"/>
          </p:cNvSpPr>
          <p:nvPr>
            <p:ph type="title"/>
          </p:nvPr>
        </p:nvSpPr>
        <p:spPr bwMode="auto">
          <a:xfrm>
            <a:off x="838200" y="365125"/>
            <a:ext cx="10515600" cy="1325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tr-TR" smtClean="0"/>
              <a:t>Asıl başlık stili için tıklatın</a:t>
            </a:r>
          </a:p>
        </p:txBody>
      </p:sp>
      <p:sp>
        <p:nvSpPr>
          <p:cNvPr id="1027" name="Metin Yer Tutucusu 2"/>
          <p:cNvSpPr>
            <a:spLocks noGrp="1"/>
          </p:cNvSpPr>
          <p:nvPr>
            <p:ph type="body" idx="1"/>
          </p:nvPr>
        </p:nvSpPr>
        <p:spPr bwMode="auto">
          <a:xfrm>
            <a:off x="838200" y="1825625"/>
            <a:ext cx="10515600" cy="43513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itchFamily="34" charset="0"/>
        </a:defRPr>
      </a:lvl2pPr>
      <a:lvl3pPr algn="l" rtl="0" eaLnBrk="0" fontAlgn="base" hangingPunct="0">
        <a:lnSpc>
          <a:spcPct val="90000"/>
        </a:lnSpc>
        <a:spcBef>
          <a:spcPct val="0"/>
        </a:spcBef>
        <a:spcAft>
          <a:spcPct val="0"/>
        </a:spcAft>
        <a:defRPr sz="4400">
          <a:solidFill>
            <a:schemeClr val="tx1"/>
          </a:solidFill>
          <a:latin typeface="Calibri Light" pitchFamily="34" charset="0"/>
        </a:defRPr>
      </a:lvl3pPr>
      <a:lvl4pPr algn="l" rtl="0" eaLnBrk="0" fontAlgn="base" hangingPunct="0">
        <a:lnSpc>
          <a:spcPct val="90000"/>
        </a:lnSpc>
        <a:spcBef>
          <a:spcPct val="0"/>
        </a:spcBef>
        <a:spcAft>
          <a:spcPct val="0"/>
        </a:spcAft>
        <a:defRPr sz="4400">
          <a:solidFill>
            <a:schemeClr val="tx1"/>
          </a:solidFill>
          <a:latin typeface="Calibri Light" pitchFamily="34" charset="0"/>
        </a:defRPr>
      </a:lvl4pPr>
      <a:lvl5pPr algn="l" rtl="0" eaLnBrk="0" fontAlgn="base" hangingPunct="0">
        <a:lnSpc>
          <a:spcPct val="90000"/>
        </a:lnSpc>
        <a:spcBef>
          <a:spcPct val="0"/>
        </a:spcBef>
        <a:spcAft>
          <a:spcPct val="0"/>
        </a:spcAft>
        <a:defRPr sz="4400">
          <a:solidFill>
            <a:schemeClr val="tx1"/>
          </a:solidFill>
          <a:latin typeface="Calibri Light" pitchFamily="34" charset="0"/>
        </a:defRPr>
      </a:lvl5pPr>
      <a:lvl6pPr marL="457200" algn="l" rtl="0" fontAlgn="base">
        <a:lnSpc>
          <a:spcPct val="90000"/>
        </a:lnSpc>
        <a:spcBef>
          <a:spcPct val="0"/>
        </a:spcBef>
        <a:spcAft>
          <a:spcPct val="0"/>
        </a:spcAft>
        <a:defRPr sz="4400">
          <a:solidFill>
            <a:schemeClr val="tx1"/>
          </a:solidFill>
          <a:latin typeface="Calibri Light" pitchFamily="34" charset="0"/>
        </a:defRPr>
      </a:lvl6pPr>
      <a:lvl7pPr marL="914400" algn="l" rtl="0" fontAlgn="base">
        <a:lnSpc>
          <a:spcPct val="90000"/>
        </a:lnSpc>
        <a:spcBef>
          <a:spcPct val="0"/>
        </a:spcBef>
        <a:spcAft>
          <a:spcPct val="0"/>
        </a:spcAft>
        <a:defRPr sz="4400">
          <a:solidFill>
            <a:schemeClr val="tx1"/>
          </a:solidFill>
          <a:latin typeface="Calibri Light" pitchFamily="34" charset="0"/>
        </a:defRPr>
      </a:lvl7pPr>
      <a:lvl8pPr marL="1371600" algn="l" rtl="0" fontAlgn="base">
        <a:lnSpc>
          <a:spcPct val="90000"/>
        </a:lnSpc>
        <a:spcBef>
          <a:spcPct val="0"/>
        </a:spcBef>
        <a:spcAft>
          <a:spcPct val="0"/>
        </a:spcAft>
        <a:defRPr sz="4400">
          <a:solidFill>
            <a:schemeClr val="tx1"/>
          </a:solidFill>
          <a:latin typeface="Calibri Light" pitchFamily="34" charset="0"/>
        </a:defRPr>
      </a:lvl8pPr>
      <a:lvl9pPr marL="1828800" algn="l" rtl="0" fontAlgn="base">
        <a:lnSpc>
          <a:spcPct val="90000"/>
        </a:lnSpc>
        <a:spcBef>
          <a:spcPct val="0"/>
        </a:spcBef>
        <a:spcAft>
          <a:spcPct val="0"/>
        </a:spcAft>
        <a:defRPr sz="4400">
          <a:solidFill>
            <a:schemeClr val="tx1"/>
          </a:solidFill>
          <a:latin typeface="Calibri Light" pitchFamily="34" charset="0"/>
        </a:defRPr>
      </a:lvl9pPr>
    </p:titleStyle>
    <p:bodyStyle>
      <a:lvl1pPr marL="228600" indent="-228600" algn="l" rtl="0" eaLnBrk="0" fontAlgn="base" hangingPunct="0">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hyperlink" Target="https://en.wikipedia.org/wiki/Fran%C3%A7ois_Georges-Picot" TargetMode="External"/><Relationship Id="rId2" Type="http://schemas.openxmlformats.org/officeDocument/2006/relationships/image" Target="../media/image13.jpeg"/><Relationship Id="rId1" Type="http://schemas.openxmlformats.org/officeDocument/2006/relationships/slideLayout" Target="../slideLayouts/slideLayout1.xml"/><Relationship Id="rId4" Type="http://schemas.openxmlformats.org/officeDocument/2006/relationships/image" Target="../media/image1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xml"/><Relationship Id="rId5" Type="http://schemas.openxmlformats.org/officeDocument/2006/relationships/image" Target="../media/image19.jpeg"/><Relationship Id="rId4" Type="http://schemas.openxmlformats.org/officeDocument/2006/relationships/hyperlink" Target="https://en.wikipedia.org/wiki/Henry_Franklin-Bouillon"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2"/>
          <p:cNvSpPr>
            <a:spLocks noGrp="1"/>
          </p:cNvSpPr>
          <p:nvPr>
            <p:ph type="title" idx="4294967295"/>
          </p:nvPr>
        </p:nvSpPr>
        <p:spPr/>
        <p:txBody>
          <a:bodyPr/>
          <a:lstStyle/>
          <a:p>
            <a:r>
              <a:rPr lang="tr-TR" b="1" dirty="0" smtClean="0">
                <a:solidFill>
                  <a:srgbClr val="FF0000"/>
                </a:solidFill>
              </a:rPr>
              <a:t>KURTULUŞ SAVAŞI’NIN </a:t>
            </a:r>
            <a:r>
              <a:rPr lang="tr-TR" b="1" dirty="0" smtClean="0">
                <a:solidFill>
                  <a:srgbClr val="FF0000"/>
                </a:solidFill>
              </a:rPr>
              <a:t>ASKERİ YÖNÜ</a:t>
            </a:r>
          </a:p>
        </p:txBody>
      </p:sp>
      <p:sp>
        <p:nvSpPr>
          <p:cNvPr id="13314" name="Rectangle 3"/>
          <p:cNvSpPr>
            <a:spLocks noGrp="1"/>
          </p:cNvSpPr>
          <p:nvPr>
            <p:ph type="body" idx="4294967295"/>
          </p:nvPr>
        </p:nvSpPr>
        <p:spPr/>
        <p:txBody>
          <a:bodyPr/>
          <a:lstStyle/>
          <a:p>
            <a:r>
              <a:rPr lang="tr-TR" dirty="0" smtClean="0">
                <a:solidFill>
                  <a:srgbClr val="D82331"/>
                </a:solidFill>
                <a:latin typeface="Arial" charset="0"/>
              </a:rPr>
              <a:t>Sevr Barış Antlaşması</a:t>
            </a:r>
          </a:p>
          <a:p>
            <a:r>
              <a:rPr lang="tr-TR" dirty="0" smtClean="0">
                <a:solidFill>
                  <a:srgbClr val="D82331"/>
                </a:solidFill>
                <a:latin typeface="Arial" charset="0"/>
              </a:rPr>
              <a:t>Kurtuluş Savaşı'nda Doğu Cephesi (Ermeni Meselesi)</a:t>
            </a:r>
          </a:p>
          <a:p>
            <a:r>
              <a:rPr lang="tr-TR" dirty="0" smtClean="0">
                <a:solidFill>
                  <a:srgbClr val="D82331"/>
                </a:solidFill>
                <a:latin typeface="Arial" charset="0"/>
              </a:rPr>
              <a:t>Kurtuluş Savaşı'nda Güney Cepheleri.</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Content Placeholder 2"/>
          <p:cNvSpPr txBox="1">
            <a:spLocks/>
          </p:cNvSpPr>
          <p:nvPr/>
        </p:nvSpPr>
        <p:spPr bwMode="auto">
          <a:xfrm>
            <a:off x="428625" y="385763"/>
            <a:ext cx="11071225" cy="6261100"/>
          </a:xfrm>
          <a:prstGeom prst="rect">
            <a:avLst/>
          </a:prstGeom>
          <a:noFill/>
          <a:ln w="9525">
            <a:noFill/>
            <a:miter lim="800000"/>
            <a:headEnd/>
            <a:tailEnd/>
          </a:ln>
        </p:spPr>
        <p:txBody>
          <a:bodyPr/>
          <a:lstStyle/>
          <a:p>
            <a:pPr algn="just">
              <a:lnSpc>
                <a:spcPct val="90000"/>
              </a:lnSpc>
              <a:spcBef>
                <a:spcPts val="1000"/>
              </a:spcBef>
              <a:buFont typeface="Arial" charset="0"/>
              <a:buNone/>
            </a:pPr>
            <a:r>
              <a:rPr lang="tr-TR" sz="3200">
                <a:solidFill>
                  <a:schemeClr val="hlink"/>
                </a:solidFill>
                <a:latin typeface="Calibri" pitchFamily="34" charset="0"/>
              </a:rPr>
              <a:t>2. Nüfuz Alanları:</a:t>
            </a:r>
            <a:r>
              <a:rPr lang="tr-TR" sz="2600">
                <a:latin typeface="Calibri" pitchFamily="34" charset="0"/>
              </a:rPr>
              <a:t> İtilaf Devletleri kendi aralarında imzaladıkları «Üçlü Pakt» ile Anadolu’yu ekonomik nüfuz bölgelerine ayırdılar. Bunun mimarı İngiltere’dir. </a:t>
            </a:r>
          </a:p>
          <a:p>
            <a:pPr algn="just">
              <a:lnSpc>
                <a:spcPct val="90000"/>
              </a:lnSpc>
              <a:spcBef>
                <a:spcPts val="1000"/>
              </a:spcBef>
              <a:buFont typeface="Arial" charset="0"/>
              <a:buChar char="•"/>
            </a:pPr>
            <a:r>
              <a:rPr lang="tr-TR" sz="2600">
                <a:latin typeface="Calibri" pitchFamily="34" charset="0"/>
              </a:rPr>
              <a:t> Buna göre üç ülkeden hiçbiri bir diğerine ayrılmış bölgede iktisadi faaliyet için rekabete girmeyecekti. </a:t>
            </a:r>
          </a:p>
          <a:p>
            <a:pPr algn="just">
              <a:lnSpc>
                <a:spcPct val="90000"/>
              </a:lnSpc>
              <a:spcBef>
                <a:spcPts val="1000"/>
              </a:spcBef>
              <a:buFont typeface="Arial" charset="0"/>
              <a:buChar char="•"/>
            </a:pPr>
            <a:r>
              <a:rPr lang="tr-TR" sz="2600">
                <a:latin typeface="Calibri" pitchFamily="34" charset="0"/>
              </a:rPr>
              <a:t> </a:t>
            </a:r>
            <a:r>
              <a:rPr lang="tr-TR" sz="2600">
                <a:solidFill>
                  <a:srgbClr val="D82331"/>
                </a:solidFill>
                <a:latin typeface="Calibri" pitchFamily="34" charset="0"/>
              </a:rPr>
              <a:t>İtalyan nüfuz alanı:</a:t>
            </a:r>
            <a:r>
              <a:rPr lang="tr-TR" sz="2600">
                <a:latin typeface="Calibri" pitchFamily="34" charset="0"/>
              </a:rPr>
              <a:t> Silifke, Niğde, Aksaray, Akşehir, Afyon, Balıkesir, Aydın, Muğla.</a:t>
            </a:r>
          </a:p>
          <a:p>
            <a:pPr algn="just">
              <a:lnSpc>
                <a:spcPct val="90000"/>
              </a:lnSpc>
              <a:spcBef>
                <a:spcPts val="1000"/>
              </a:spcBef>
              <a:buFont typeface="Arial" charset="0"/>
              <a:buChar char="•"/>
            </a:pPr>
            <a:r>
              <a:rPr lang="tr-TR" sz="2600">
                <a:solidFill>
                  <a:srgbClr val="D82331"/>
                </a:solidFill>
                <a:latin typeface="Calibri" pitchFamily="34" charset="0"/>
              </a:rPr>
              <a:t>Fransız nüfuz alanı:</a:t>
            </a:r>
            <a:r>
              <a:rPr lang="tr-TR" sz="2600">
                <a:latin typeface="Calibri" pitchFamily="34" charset="0"/>
              </a:rPr>
              <a:t> Diyarbakır, Elazığ, Divriği, Sivas, Tokat, Mersin, Adana, Maraş.</a:t>
            </a:r>
          </a:p>
          <a:p>
            <a:pPr algn="just">
              <a:lnSpc>
                <a:spcPct val="90000"/>
              </a:lnSpc>
              <a:spcBef>
                <a:spcPts val="1000"/>
              </a:spcBef>
              <a:buFont typeface="Arial" charset="0"/>
              <a:buChar char="•"/>
            </a:pPr>
            <a:r>
              <a:rPr lang="tr-TR" sz="2600">
                <a:solidFill>
                  <a:srgbClr val="D82331"/>
                </a:solidFill>
                <a:latin typeface="Calibri" pitchFamily="34" charset="0"/>
              </a:rPr>
              <a:t>İngiliz nüfuz alanı:</a:t>
            </a:r>
            <a:r>
              <a:rPr lang="tr-TR" sz="2600">
                <a:latin typeface="Calibri" pitchFamily="34" charset="0"/>
              </a:rPr>
              <a:t> Van Gölü’nün güneyi Siirt ve Hakkari’yi içine alır. (İngilizler o dönemlerde petrol kaynaklarının ne kadar kuzeye çıktığını hesaplayamadıkları için böyle bir paylaşım yapmışlardır.)</a:t>
            </a:r>
          </a:p>
          <a:p>
            <a:pPr algn="just">
              <a:lnSpc>
                <a:spcPct val="90000"/>
              </a:lnSpc>
              <a:spcBef>
                <a:spcPts val="1000"/>
              </a:spcBef>
              <a:buFont typeface="Arial" charset="0"/>
              <a:buChar char="•"/>
            </a:pPr>
            <a:r>
              <a:rPr lang="tr-TR" sz="2600">
                <a:latin typeface="Calibri" pitchFamily="34" charset="0"/>
              </a:rPr>
              <a:t> Nüfuz alanları dışında Osmanlı Devleti’ne kalan saha kabaca Orta Anadolu’dan Orta Karadeniz ve Batı Karadeniz’den ibarettir. Ordu, Samsun, Tokat, Amasya, Sinop, Çorum, Kayseri’nin batısı, Çankırı, Eskişehir, Bolu, Zonguldak, Bilecik. </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Content Placeholder 2"/>
          <p:cNvSpPr txBox="1">
            <a:spLocks/>
          </p:cNvSpPr>
          <p:nvPr/>
        </p:nvSpPr>
        <p:spPr bwMode="auto">
          <a:xfrm>
            <a:off x="358775" y="153988"/>
            <a:ext cx="8655050" cy="5903912"/>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endParaRPr lang="tr-TR" sz="2600">
              <a:solidFill>
                <a:srgbClr val="FF0000"/>
              </a:solidFill>
              <a:latin typeface="Calibri" pitchFamily="34" charset="0"/>
            </a:endParaRPr>
          </a:p>
          <a:p>
            <a:pPr marL="228600" indent="-228600" algn="just">
              <a:lnSpc>
                <a:spcPct val="90000"/>
              </a:lnSpc>
              <a:spcBef>
                <a:spcPts val="1000"/>
              </a:spcBef>
              <a:buFont typeface="Arial" charset="0"/>
              <a:buChar char="•"/>
            </a:pPr>
            <a:endParaRPr lang="tr-TR" sz="2600">
              <a:latin typeface="Calibri" pitchFamily="34" charset="0"/>
            </a:endParaRPr>
          </a:p>
        </p:txBody>
      </p:sp>
      <p:pic>
        <p:nvPicPr>
          <p:cNvPr id="28674" name="Resim 7"/>
          <p:cNvPicPr>
            <a:picLocks noChangeAspect="1"/>
          </p:cNvPicPr>
          <p:nvPr/>
        </p:nvPicPr>
        <p:blipFill>
          <a:blip r:embed="rId3"/>
          <a:srcRect/>
          <a:stretch>
            <a:fillRect/>
          </a:stretch>
        </p:blipFill>
        <p:spPr bwMode="auto">
          <a:xfrm>
            <a:off x="358775" y="3175"/>
            <a:ext cx="11513912" cy="620553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Content Placeholder 2"/>
          <p:cNvSpPr txBox="1">
            <a:spLocks/>
          </p:cNvSpPr>
          <p:nvPr/>
        </p:nvSpPr>
        <p:spPr bwMode="auto">
          <a:xfrm>
            <a:off x="301625" y="153988"/>
            <a:ext cx="11356975" cy="6323012"/>
          </a:xfrm>
          <a:prstGeom prst="rect">
            <a:avLst/>
          </a:prstGeom>
          <a:noFill/>
          <a:ln w="9525">
            <a:noFill/>
            <a:miter lim="800000"/>
            <a:headEnd/>
            <a:tailEnd/>
          </a:ln>
        </p:spPr>
        <p:txBody>
          <a:bodyPr/>
          <a:lstStyle/>
          <a:p>
            <a:pPr algn="just">
              <a:lnSpc>
                <a:spcPct val="90000"/>
              </a:lnSpc>
              <a:spcBef>
                <a:spcPts val="1000"/>
              </a:spcBef>
              <a:buFont typeface="Arial" charset="0"/>
              <a:buNone/>
            </a:pPr>
            <a:r>
              <a:rPr lang="tr-TR" sz="2400" dirty="0">
                <a:solidFill>
                  <a:schemeClr val="hlink"/>
                </a:solidFill>
                <a:latin typeface="Calibri" pitchFamily="34" charset="0"/>
              </a:rPr>
              <a:t>3. İstanbul, Boğazlar Komisyonu:</a:t>
            </a:r>
          </a:p>
          <a:p>
            <a:pPr algn="just">
              <a:lnSpc>
                <a:spcPct val="90000"/>
              </a:lnSpc>
              <a:spcBef>
                <a:spcPts val="1000"/>
              </a:spcBef>
              <a:buFont typeface="Arial" charset="0"/>
              <a:buChar char="•"/>
            </a:pPr>
            <a:r>
              <a:rPr lang="tr-TR" sz="2400" dirty="0">
                <a:latin typeface="Calibri" pitchFamily="34" charset="0"/>
              </a:rPr>
              <a:t>Antlaşmanın </a:t>
            </a:r>
            <a:r>
              <a:rPr lang="tr-TR" sz="2400" dirty="0" smtClean="0">
                <a:latin typeface="Calibri" pitchFamily="34" charset="0"/>
              </a:rPr>
              <a:t>36. </a:t>
            </a:r>
            <a:r>
              <a:rPr lang="tr-TR" sz="2400" dirty="0">
                <a:latin typeface="Calibri" pitchFamily="34" charset="0"/>
              </a:rPr>
              <a:t>maddesi İstanbul’u </a:t>
            </a:r>
            <a:r>
              <a:rPr lang="tr-TR" sz="2400" dirty="0" smtClean="0">
                <a:latin typeface="Calibri" pitchFamily="34" charset="0"/>
              </a:rPr>
              <a:t>padişahın </a:t>
            </a:r>
            <a:r>
              <a:rPr lang="tr-TR" sz="2400" dirty="0">
                <a:latin typeface="Calibri" pitchFamily="34" charset="0"/>
              </a:rPr>
              <a:t>oturacağı başkent olarak Osmanlı Devleti’ne bırakmıştır. </a:t>
            </a:r>
            <a:r>
              <a:rPr lang="tr-TR" sz="2400" dirty="0">
                <a:solidFill>
                  <a:schemeClr val="accent1"/>
                </a:solidFill>
                <a:latin typeface="Calibri" pitchFamily="34" charset="0"/>
              </a:rPr>
              <a:t>«</a:t>
            </a:r>
            <a:r>
              <a:rPr lang="tr-TR" sz="2400" dirty="0">
                <a:solidFill>
                  <a:schemeClr val="hlink"/>
                </a:solidFill>
                <a:latin typeface="Calibri" pitchFamily="34" charset="0"/>
              </a:rPr>
              <a:t>Bununla birlikte Türkiye, antlaşma hükümlerine özellikle ırk, din ve dil haklarına dürüst bir şekilde saygı göstermekte kusur ederse İtilaf Devletleri  yukarıda yazılan hükmü değiştirmek hakkını kesinlikle saklı tutar. Türkiye bu bakımdan alınacak bütün kararları kabul etmeyi şimdiden yükümlenir.»</a:t>
            </a:r>
          </a:p>
          <a:p>
            <a:pPr algn="just">
              <a:lnSpc>
                <a:spcPct val="90000"/>
              </a:lnSpc>
              <a:spcBef>
                <a:spcPts val="1000"/>
              </a:spcBef>
              <a:buFont typeface="Arial" charset="0"/>
              <a:buChar char="•"/>
            </a:pPr>
            <a:r>
              <a:rPr lang="tr-TR" sz="2400" dirty="0">
                <a:latin typeface="Calibri" pitchFamily="34" charset="0"/>
              </a:rPr>
              <a:t>Antlaşmanın 37-61inci maddeleri ile düzenlenmiştir. </a:t>
            </a:r>
            <a:r>
              <a:rPr lang="tr-TR" sz="2400" dirty="0">
                <a:solidFill>
                  <a:srgbClr val="0070C0"/>
                </a:solidFill>
                <a:latin typeface="Calibri" pitchFamily="34" charset="0"/>
              </a:rPr>
              <a:t>«Boğazların… savaşta ve barışta bayrak ayrımı yapmaksızın bütün ticaret ve savaş gemileriyle, askeri ve ticari uçaklara açık» </a:t>
            </a:r>
            <a:r>
              <a:rPr lang="tr-TR" sz="2400" dirty="0">
                <a:latin typeface="Calibri" pitchFamily="34" charset="0"/>
              </a:rPr>
              <a:t>olacağı hükmü kabul edilir. </a:t>
            </a:r>
          </a:p>
          <a:p>
            <a:pPr algn="just">
              <a:lnSpc>
                <a:spcPct val="90000"/>
              </a:lnSpc>
              <a:spcBef>
                <a:spcPts val="1000"/>
              </a:spcBef>
              <a:buFont typeface="Arial" charset="0"/>
              <a:buChar char="•"/>
            </a:pPr>
            <a:r>
              <a:rPr lang="tr-TR" sz="2400" dirty="0">
                <a:latin typeface="Calibri" pitchFamily="34" charset="0"/>
              </a:rPr>
              <a:t> Boğazların idaresi için </a:t>
            </a:r>
            <a:r>
              <a:rPr lang="tr-TR" sz="2400" b="1" dirty="0">
                <a:solidFill>
                  <a:srgbClr val="0070C0"/>
                </a:solidFill>
                <a:latin typeface="Calibri" pitchFamily="34" charset="0"/>
              </a:rPr>
              <a:t>Uluslararası Boğazlar Komisyonu </a:t>
            </a:r>
            <a:r>
              <a:rPr lang="tr-TR" sz="2400" dirty="0">
                <a:latin typeface="Calibri" pitchFamily="34" charset="0"/>
              </a:rPr>
              <a:t>kurulmuştur. Yetkisi her iki kıyada 3 mil açığa kadar uzanmaktaydı. Komisyonun üyeleri şunlardır: </a:t>
            </a:r>
            <a:r>
              <a:rPr lang="tr-TR" sz="2400" dirty="0">
                <a:solidFill>
                  <a:schemeClr val="hlink"/>
                </a:solidFill>
                <a:latin typeface="Calibri" pitchFamily="34" charset="0"/>
              </a:rPr>
              <a:t>İngiltere (2 üye), Fransa (2 üye), İtalya (2 üye), Japonya (2 üye), Rusya (</a:t>
            </a:r>
            <a:r>
              <a:rPr lang="tr-TR" sz="2400" dirty="0" err="1">
                <a:solidFill>
                  <a:schemeClr val="hlink"/>
                </a:solidFill>
                <a:latin typeface="Calibri" pitchFamily="34" charset="0"/>
              </a:rPr>
              <a:t>MC’ye</a:t>
            </a:r>
            <a:r>
              <a:rPr lang="tr-TR" sz="2400" dirty="0">
                <a:solidFill>
                  <a:schemeClr val="hlink"/>
                </a:solidFill>
                <a:latin typeface="Calibri" pitchFamily="34" charset="0"/>
              </a:rPr>
              <a:t> üye olursa / 2 üye), ABD (Katılmak isterse / 2 üye),</a:t>
            </a:r>
            <a:r>
              <a:rPr lang="tr-TR" sz="2400" dirty="0">
                <a:solidFill>
                  <a:schemeClr val="accent1"/>
                </a:solidFill>
                <a:latin typeface="Calibri" pitchFamily="34" charset="0"/>
              </a:rPr>
              <a:t> </a:t>
            </a:r>
            <a:r>
              <a:rPr lang="tr-TR" sz="2400" dirty="0">
                <a:solidFill>
                  <a:srgbClr val="FF0000"/>
                </a:solidFill>
                <a:latin typeface="Calibri" pitchFamily="34" charset="0"/>
              </a:rPr>
              <a:t>Yunanistan (1 üye), Romanya (1 üye), Bulgaristan (1 üye), Türkiye (1 üye) </a:t>
            </a:r>
            <a:r>
              <a:rPr lang="tr-TR" sz="2400" dirty="0">
                <a:latin typeface="Calibri" pitchFamily="34" charset="0"/>
              </a:rPr>
              <a:t>Komisyonun özel bir bayrağı, özel bir bütçesi ve kendisine ait bir teşkilatı olacaktır. </a:t>
            </a:r>
            <a:r>
              <a:rPr lang="tr-TR" sz="2400" dirty="0">
                <a:solidFill>
                  <a:srgbClr val="FF0000"/>
                </a:solidFill>
                <a:latin typeface="Calibri" pitchFamily="34" charset="0"/>
              </a:rPr>
              <a:t>Bu haliyle «devlet içinde devlet» olacaktır.</a:t>
            </a:r>
          </a:p>
          <a:p>
            <a:pPr algn="just">
              <a:buFontTx/>
              <a:buChar char="•"/>
            </a:pPr>
            <a:r>
              <a:rPr lang="tr-TR" sz="2400" dirty="0">
                <a:latin typeface="Calibri" pitchFamily="34" charset="0"/>
              </a:rPr>
              <a:t>Komisyonun hakim olduğu alanlar askerden arındırılmıştır. Böylece Boğazlar bölgesi fiilen İngiliz, Fransız ve İtalyan işgal sahası haline gelmiştir.</a:t>
            </a:r>
          </a:p>
          <a:p>
            <a:pPr algn="just">
              <a:lnSpc>
                <a:spcPct val="90000"/>
              </a:lnSpc>
              <a:spcBef>
                <a:spcPts val="1000"/>
              </a:spcBef>
              <a:buFont typeface="Arial" charset="0"/>
              <a:buNone/>
            </a:pPr>
            <a:endParaRPr lang="tr-TR" sz="2400" dirty="0">
              <a:latin typeface="Calibri" pitchFamily="34"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3"/>
          <p:cNvSpPr>
            <a:spLocks noGrp="1"/>
          </p:cNvSpPr>
          <p:nvPr>
            <p:ph type="body" idx="1"/>
          </p:nvPr>
        </p:nvSpPr>
        <p:spPr/>
        <p:txBody>
          <a:bodyPr/>
          <a:lstStyle/>
          <a:p>
            <a:endParaRPr lang="tr-TR" smtClean="0"/>
          </a:p>
        </p:txBody>
      </p:sp>
      <p:pic>
        <p:nvPicPr>
          <p:cNvPr id="31746" name="Picture 4" descr="DSC_0755"/>
          <p:cNvPicPr>
            <a:picLocks noChangeAspect="1" noChangeArrowheads="1"/>
          </p:cNvPicPr>
          <p:nvPr/>
        </p:nvPicPr>
        <p:blipFill rotWithShape="1">
          <a:blip r:embed="rId2"/>
          <a:srcRect l="8709" t="5317" r="2402" b="10040"/>
          <a:stretch/>
        </p:blipFill>
        <p:spPr bwMode="auto">
          <a:xfrm>
            <a:off x="2099016" y="219302"/>
            <a:ext cx="8592456" cy="5776686"/>
          </a:xfrm>
          <a:prstGeom prst="rect">
            <a:avLst/>
          </a:prstGeom>
          <a:noFill/>
          <a:ln w="9525">
            <a:noFill/>
            <a:miter lim="800000"/>
            <a:headEnd/>
            <a:tailEnd/>
          </a:ln>
        </p:spPr>
      </p:pic>
      <p:sp>
        <p:nvSpPr>
          <p:cNvPr id="31748" name="Text Box 4"/>
          <p:cNvSpPr txBox="1">
            <a:spLocks noChangeArrowheads="1"/>
          </p:cNvSpPr>
          <p:nvPr/>
        </p:nvSpPr>
        <p:spPr bwMode="auto">
          <a:xfrm>
            <a:off x="598488" y="5995988"/>
            <a:ext cx="11593512" cy="862012"/>
          </a:xfrm>
          <a:prstGeom prst="rect">
            <a:avLst/>
          </a:prstGeom>
          <a:noFill/>
          <a:ln w="9525">
            <a:noFill/>
            <a:miter lim="800000"/>
            <a:headEnd/>
            <a:tailEnd/>
          </a:ln>
          <a:effectLst/>
        </p:spPr>
        <p:txBody>
          <a:bodyPr>
            <a:spAutoFit/>
          </a:bodyPr>
          <a:lstStyle/>
          <a:p>
            <a:pPr>
              <a:lnSpc>
                <a:spcPct val="90000"/>
              </a:lnSpc>
              <a:spcBef>
                <a:spcPts val="1000"/>
              </a:spcBef>
              <a:buFont typeface="Arial" charset="0"/>
              <a:buChar char="•"/>
            </a:pPr>
            <a:r>
              <a:rPr lang="tr-TR" b="1"/>
              <a:t>Türk Dış Politikası, Kurtuluş Savaşından Bugüne Olgular, Belgeler, Yorumlar, 1919-1980 </a:t>
            </a:r>
            <a:r>
              <a:rPr lang="tr-TR"/>
              <a:t>C. 1, Ed. Baskın Oran, İletişim Yayınları, İstanbul, 2003. s. 126</a:t>
            </a:r>
          </a:p>
          <a:p>
            <a:endParaRPr lang="tr-T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Content Placeholder 2"/>
          <p:cNvSpPr txBox="1">
            <a:spLocks/>
          </p:cNvSpPr>
          <p:nvPr/>
        </p:nvSpPr>
        <p:spPr bwMode="auto">
          <a:xfrm>
            <a:off x="358775" y="153988"/>
            <a:ext cx="11299825" cy="5903912"/>
          </a:xfrm>
          <a:prstGeom prst="rect">
            <a:avLst/>
          </a:prstGeom>
          <a:noFill/>
          <a:ln w="9525">
            <a:noFill/>
            <a:miter lim="800000"/>
            <a:headEnd/>
            <a:tailEnd/>
          </a:ln>
        </p:spPr>
        <p:txBody>
          <a:bodyPr/>
          <a:lstStyle/>
          <a:p>
            <a:pPr algn="just">
              <a:lnSpc>
                <a:spcPct val="90000"/>
              </a:lnSpc>
              <a:spcBef>
                <a:spcPts val="1000"/>
              </a:spcBef>
              <a:buFont typeface="Arial" charset="0"/>
              <a:buNone/>
            </a:pPr>
            <a:r>
              <a:rPr lang="tr-TR" sz="2400" dirty="0">
                <a:solidFill>
                  <a:schemeClr val="hlink"/>
                </a:solidFill>
                <a:latin typeface="Calibri" pitchFamily="34" charset="0"/>
              </a:rPr>
              <a:t>4. </a:t>
            </a:r>
            <a:r>
              <a:rPr lang="tr-TR" sz="2400" b="1" dirty="0">
                <a:solidFill>
                  <a:schemeClr val="hlink"/>
                </a:solidFill>
                <a:latin typeface="Calibri" pitchFamily="34" charset="0"/>
              </a:rPr>
              <a:t>Kürdistan:</a:t>
            </a:r>
          </a:p>
          <a:p>
            <a:pPr algn="just">
              <a:lnSpc>
                <a:spcPct val="90000"/>
              </a:lnSpc>
              <a:spcBef>
                <a:spcPts val="1000"/>
              </a:spcBef>
              <a:buFont typeface="Arial" charset="0"/>
              <a:buChar char="•"/>
            </a:pPr>
            <a:r>
              <a:rPr lang="tr-TR" sz="2400" dirty="0">
                <a:latin typeface="Calibri" pitchFamily="34" charset="0"/>
              </a:rPr>
              <a:t>Kuzey Irak Kürtlerinin yaşadığı Irak toprakları I. Dünya Savaşı sonrasında İngiliz mandasına verilirken, </a:t>
            </a:r>
            <a:r>
              <a:rPr lang="tr-TR" sz="2400" dirty="0">
                <a:solidFill>
                  <a:schemeClr val="accent1"/>
                </a:solidFill>
                <a:latin typeface="Calibri" pitchFamily="34" charset="0"/>
              </a:rPr>
              <a:t>Osmanlı sınırları içinde kalan Kürtler Sevr Antlaşması’nın </a:t>
            </a:r>
            <a:r>
              <a:rPr lang="tr-TR" sz="2400" dirty="0" smtClean="0">
                <a:solidFill>
                  <a:schemeClr val="accent1"/>
                </a:solidFill>
                <a:latin typeface="Calibri" pitchFamily="34" charset="0"/>
              </a:rPr>
              <a:t>62-64. </a:t>
            </a:r>
            <a:r>
              <a:rPr lang="tr-TR" sz="2400" dirty="0">
                <a:solidFill>
                  <a:schemeClr val="accent1"/>
                </a:solidFill>
                <a:latin typeface="Calibri" pitchFamily="34" charset="0"/>
              </a:rPr>
              <a:t>maddeleri ile yerel özerkliğe </a:t>
            </a:r>
            <a:r>
              <a:rPr lang="tr-TR" sz="2400" dirty="0">
                <a:latin typeface="Calibri" pitchFamily="34" charset="0"/>
              </a:rPr>
              <a:t>kavuşturulmuşlardır.</a:t>
            </a:r>
          </a:p>
          <a:p>
            <a:pPr algn="just">
              <a:lnSpc>
                <a:spcPct val="90000"/>
              </a:lnSpc>
              <a:spcBef>
                <a:spcPts val="1000"/>
              </a:spcBef>
              <a:buFont typeface="Arial" charset="0"/>
              <a:buChar char="•"/>
            </a:pPr>
            <a:r>
              <a:rPr lang="tr-TR" sz="2400" dirty="0" smtClean="0">
                <a:latin typeface="Calibri" pitchFamily="34" charset="0"/>
              </a:rPr>
              <a:t>64. </a:t>
            </a:r>
            <a:r>
              <a:rPr lang="tr-TR" sz="2400" dirty="0">
                <a:latin typeface="Calibri" pitchFamily="34" charset="0"/>
              </a:rPr>
              <a:t>madde ile antlaşmanın yürürlüğe girmesinden </a:t>
            </a:r>
            <a:r>
              <a:rPr lang="tr-TR" sz="2400" dirty="0">
                <a:solidFill>
                  <a:schemeClr val="accent1"/>
                </a:solidFill>
                <a:latin typeface="Calibri" pitchFamily="34" charset="0"/>
              </a:rPr>
              <a:t>1 yıl sonra Kürtler bağımsızlık talebi</a:t>
            </a:r>
            <a:r>
              <a:rPr lang="tr-TR" sz="2400" dirty="0">
                <a:latin typeface="Calibri" pitchFamily="34" charset="0"/>
              </a:rPr>
              <a:t> ile Milletler Cemiyeti’ne müracaat ve bunu nüfusça ispat ederlerse </a:t>
            </a:r>
            <a:r>
              <a:rPr lang="tr-TR" sz="2400" dirty="0">
                <a:solidFill>
                  <a:srgbClr val="FF0000"/>
                </a:solidFill>
                <a:latin typeface="Calibri" pitchFamily="34" charset="0"/>
              </a:rPr>
              <a:t>Kürdistan’a bağımsızlık verilecek </a:t>
            </a:r>
            <a:r>
              <a:rPr lang="tr-TR" sz="2400" dirty="0">
                <a:latin typeface="Calibri" pitchFamily="34" charset="0"/>
              </a:rPr>
              <a:t>ve  Türkiye bu kararı kabul edecektir. </a:t>
            </a:r>
          </a:p>
          <a:p>
            <a:pPr algn="just"/>
            <a:r>
              <a:rPr lang="tr-TR" sz="2400" dirty="0">
                <a:solidFill>
                  <a:schemeClr val="hlink"/>
                </a:solidFill>
                <a:latin typeface="Calibri" pitchFamily="34" charset="0"/>
              </a:rPr>
              <a:t>5. </a:t>
            </a:r>
            <a:r>
              <a:rPr lang="tr-TR" sz="2400" b="1" dirty="0">
                <a:solidFill>
                  <a:schemeClr val="hlink"/>
                </a:solidFill>
                <a:latin typeface="Calibri" pitchFamily="34" charset="0"/>
              </a:rPr>
              <a:t>Ermenistan:</a:t>
            </a:r>
          </a:p>
          <a:p>
            <a:pPr algn="just"/>
            <a:r>
              <a:rPr lang="tr-TR" sz="2400" dirty="0">
                <a:latin typeface="Calibri" pitchFamily="34" charset="0"/>
              </a:rPr>
              <a:t>Antlaşmanın 88 ve </a:t>
            </a:r>
            <a:r>
              <a:rPr lang="tr-TR" sz="2400" dirty="0" smtClean="0">
                <a:latin typeface="Calibri" pitchFamily="34" charset="0"/>
              </a:rPr>
              <a:t>93. </a:t>
            </a:r>
            <a:r>
              <a:rPr lang="tr-TR" sz="2400" dirty="0">
                <a:latin typeface="Calibri" pitchFamily="34" charset="0"/>
              </a:rPr>
              <a:t>maddelerinde yer almıştır. </a:t>
            </a:r>
            <a:r>
              <a:rPr lang="tr-TR" sz="2400" dirty="0">
                <a:solidFill>
                  <a:srgbClr val="FF0000"/>
                </a:solidFill>
                <a:latin typeface="Calibri" pitchFamily="34" charset="0"/>
              </a:rPr>
              <a:t>Osmanlı Devleti «şimdiden Ermenistan’ı bağımsız bir devlet olarak tanıdığı» </a:t>
            </a:r>
            <a:r>
              <a:rPr lang="tr-TR" sz="2400" dirty="0">
                <a:latin typeface="Calibri" pitchFamily="34" charset="0"/>
              </a:rPr>
              <a:t>kabul edilmiştir.</a:t>
            </a:r>
          </a:p>
          <a:p>
            <a:pPr algn="just"/>
            <a:r>
              <a:rPr lang="tr-TR" sz="2400" dirty="0" smtClean="0">
                <a:latin typeface="Calibri" pitchFamily="34" charset="0"/>
              </a:rPr>
              <a:t>89. </a:t>
            </a:r>
            <a:r>
              <a:rPr lang="tr-TR" sz="2400" dirty="0">
                <a:latin typeface="Calibri" pitchFamily="34" charset="0"/>
              </a:rPr>
              <a:t>madde ile </a:t>
            </a:r>
            <a:r>
              <a:rPr lang="tr-TR" sz="2400" dirty="0">
                <a:solidFill>
                  <a:srgbClr val="FF0000"/>
                </a:solidFill>
                <a:latin typeface="Calibri" pitchFamily="34" charset="0"/>
              </a:rPr>
              <a:t>Ermenistan’ın güney; Kürdistan’ın ise kuzey sınırı olan Van, Bitlis illerinde sınırın geçeceği yerlerin tespiti işi ABD Başkanı Wilson’a bırakılmıştır. </a:t>
            </a:r>
            <a:r>
              <a:rPr lang="tr-TR" sz="2400" dirty="0">
                <a:latin typeface="Calibri" pitchFamily="34" charset="0"/>
              </a:rPr>
              <a:t>Trabzon limanının Ermenistan Devleti’ne denize çıkış için bırakılması kararlaştırılmıştır.</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Content Placeholder 2"/>
          <p:cNvSpPr txBox="1">
            <a:spLocks/>
          </p:cNvSpPr>
          <p:nvPr/>
        </p:nvSpPr>
        <p:spPr bwMode="auto">
          <a:xfrm>
            <a:off x="358775" y="153988"/>
            <a:ext cx="11299825" cy="6275387"/>
          </a:xfrm>
          <a:prstGeom prst="rect">
            <a:avLst/>
          </a:prstGeom>
          <a:noFill/>
          <a:ln w="9525">
            <a:noFill/>
            <a:miter lim="800000"/>
            <a:headEnd/>
            <a:tailEnd/>
          </a:ln>
        </p:spPr>
        <p:txBody>
          <a:bodyPr/>
          <a:lstStyle/>
          <a:p>
            <a:pPr algn="just">
              <a:lnSpc>
                <a:spcPct val="90000"/>
              </a:lnSpc>
              <a:spcBef>
                <a:spcPts val="1000"/>
              </a:spcBef>
              <a:buFont typeface="Arial" charset="0"/>
              <a:buNone/>
            </a:pPr>
            <a:r>
              <a:rPr lang="tr-TR" sz="2400" b="1" dirty="0">
                <a:solidFill>
                  <a:schemeClr val="hlink"/>
                </a:solidFill>
                <a:latin typeface="Calibri" pitchFamily="34" charset="0"/>
              </a:rPr>
              <a:t>6. İzmir:</a:t>
            </a:r>
            <a:r>
              <a:rPr lang="tr-TR" sz="2400" dirty="0">
                <a:solidFill>
                  <a:schemeClr val="hlink"/>
                </a:solidFill>
                <a:latin typeface="Calibri" pitchFamily="34" charset="0"/>
              </a:rPr>
              <a:t> </a:t>
            </a:r>
            <a:r>
              <a:rPr lang="tr-TR" sz="2400" dirty="0">
                <a:latin typeface="Calibri" pitchFamily="34" charset="0"/>
              </a:rPr>
              <a:t>Antlaşmanın </a:t>
            </a:r>
            <a:r>
              <a:rPr lang="tr-TR" sz="2400" dirty="0" smtClean="0">
                <a:latin typeface="Calibri" pitchFamily="34" charset="0"/>
              </a:rPr>
              <a:t>65-83. </a:t>
            </a:r>
            <a:r>
              <a:rPr lang="tr-TR" sz="2400" dirty="0">
                <a:latin typeface="Calibri" pitchFamily="34" charset="0"/>
              </a:rPr>
              <a:t>maddelerinde yer verilmiştir</a:t>
            </a:r>
            <a:r>
              <a:rPr lang="tr-TR" sz="2400" dirty="0">
                <a:solidFill>
                  <a:srgbClr val="FF0000"/>
                </a:solidFill>
                <a:latin typeface="Calibri" pitchFamily="34" charset="0"/>
              </a:rPr>
              <a:t>. İzmir’i içinde alacak şekilde kuzeyde Ayvalık’tan güneyde Kuşadası ve doğuda Akhisar’a kadar olan saha Yunanistan’a bırakılmıştır. </a:t>
            </a:r>
          </a:p>
          <a:p>
            <a:pPr algn="just">
              <a:lnSpc>
                <a:spcPct val="90000"/>
              </a:lnSpc>
              <a:spcBef>
                <a:spcPts val="1000"/>
              </a:spcBef>
              <a:buFont typeface="Arial" charset="0"/>
              <a:buChar char="•"/>
            </a:pPr>
            <a:r>
              <a:rPr lang="tr-TR" sz="2400" dirty="0">
                <a:solidFill>
                  <a:schemeClr val="accent1"/>
                </a:solidFill>
                <a:latin typeface="Calibri" pitchFamily="34" charset="0"/>
              </a:rPr>
              <a:t> Buralar Osmanlı egemenliğinde kalacak ancak Osmanlı Devleti egemenlik haklarının kullanımını Yunanistan’a aktaracaktır</a:t>
            </a:r>
            <a:r>
              <a:rPr lang="tr-TR" sz="2400" dirty="0">
                <a:latin typeface="Calibri" pitchFamily="34" charset="0"/>
              </a:rPr>
              <a:t>. </a:t>
            </a:r>
          </a:p>
          <a:p>
            <a:pPr algn="just">
              <a:lnSpc>
                <a:spcPct val="90000"/>
              </a:lnSpc>
              <a:spcBef>
                <a:spcPts val="1000"/>
              </a:spcBef>
              <a:buFont typeface="Arial" charset="0"/>
              <a:buChar char="•"/>
            </a:pPr>
            <a:r>
              <a:rPr lang="tr-TR" sz="2400" dirty="0" smtClean="0">
                <a:latin typeface="Calibri" pitchFamily="34" charset="0"/>
              </a:rPr>
              <a:t>79. </a:t>
            </a:r>
            <a:r>
              <a:rPr lang="tr-TR" sz="2400" dirty="0">
                <a:latin typeface="Calibri" pitchFamily="34" charset="0"/>
              </a:rPr>
              <a:t>madde ile </a:t>
            </a:r>
            <a:r>
              <a:rPr lang="tr-TR" sz="2400" dirty="0">
                <a:solidFill>
                  <a:schemeClr val="accent1"/>
                </a:solidFill>
                <a:latin typeface="Calibri" pitchFamily="34" charset="0"/>
              </a:rPr>
              <a:t>bu topraklarda oturanlar her bakımdan Yunan vatandaşı muamelesi </a:t>
            </a:r>
            <a:r>
              <a:rPr lang="tr-TR" sz="2400" dirty="0">
                <a:latin typeface="Calibri" pitchFamily="34" charset="0"/>
              </a:rPr>
              <a:t>görecektir. </a:t>
            </a:r>
          </a:p>
          <a:p>
            <a:pPr algn="just">
              <a:lnSpc>
                <a:spcPct val="90000"/>
              </a:lnSpc>
              <a:spcBef>
                <a:spcPts val="1000"/>
              </a:spcBef>
              <a:buFont typeface="Arial" charset="0"/>
              <a:buChar char="•"/>
            </a:pPr>
            <a:r>
              <a:rPr lang="tr-TR" sz="2400" dirty="0">
                <a:latin typeface="Calibri" pitchFamily="34" charset="0"/>
              </a:rPr>
              <a:t> </a:t>
            </a:r>
            <a:r>
              <a:rPr lang="tr-TR" sz="2400" dirty="0" smtClean="0">
                <a:latin typeface="Calibri" pitchFamily="34" charset="0"/>
              </a:rPr>
              <a:t>83. </a:t>
            </a:r>
            <a:r>
              <a:rPr lang="tr-TR" sz="2400" dirty="0">
                <a:latin typeface="Calibri" pitchFamily="34" charset="0"/>
              </a:rPr>
              <a:t>madde ile antlaşmanın yürürlüğe girmesinden </a:t>
            </a:r>
            <a:r>
              <a:rPr lang="tr-TR" sz="2400" dirty="0">
                <a:solidFill>
                  <a:srgbClr val="FF0000"/>
                </a:solidFill>
                <a:latin typeface="Calibri" pitchFamily="34" charset="0"/>
              </a:rPr>
              <a:t>5 yıl sonra </a:t>
            </a:r>
            <a:r>
              <a:rPr lang="tr-TR" sz="2400" dirty="0">
                <a:latin typeface="Calibri" pitchFamily="34" charset="0"/>
              </a:rPr>
              <a:t>yerel parlamentoda oy çokluğuyla alınacak karar doğrultusunda Milletler Cemiyeti’ne yapılacak </a:t>
            </a:r>
            <a:r>
              <a:rPr lang="tr-TR" sz="2400" dirty="0">
                <a:solidFill>
                  <a:schemeClr val="accent1"/>
                </a:solidFill>
                <a:latin typeface="Calibri" pitchFamily="34" charset="0"/>
              </a:rPr>
              <a:t>müracaat neticesinde İzmir’in Yunanistan’a dahil edilmesi hakkı saklıdır </a:t>
            </a:r>
            <a:r>
              <a:rPr lang="tr-TR" sz="2400" dirty="0">
                <a:latin typeface="Calibri" pitchFamily="34" charset="0"/>
              </a:rPr>
              <a:t>ve </a:t>
            </a:r>
            <a:r>
              <a:rPr lang="tr-TR" sz="2400" dirty="0">
                <a:solidFill>
                  <a:srgbClr val="FF0000"/>
                </a:solidFill>
                <a:latin typeface="Calibri" pitchFamily="34" charset="0"/>
              </a:rPr>
              <a:t>bu gerçekleşecek olursa Türk Hükümeti İzmir üzerindeki haklarından Yunanistan lehine vazgeçtiğini şimdiden kabullenmiştir</a:t>
            </a:r>
            <a:r>
              <a:rPr lang="tr-TR" sz="2400" dirty="0">
                <a:latin typeface="Calibri" pitchFamily="34" charset="0"/>
              </a:rPr>
              <a:t>. </a:t>
            </a:r>
            <a:endParaRPr lang="tr-TR" sz="2400" dirty="0">
              <a:solidFill>
                <a:schemeClr val="accent1"/>
              </a:solidFill>
              <a:latin typeface="Calibri" pitchFamily="34"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Content Placeholder 2"/>
          <p:cNvSpPr txBox="1">
            <a:spLocks/>
          </p:cNvSpPr>
          <p:nvPr/>
        </p:nvSpPr>
        <p:spPr bwMode="auto">
          <a:xfrm>
            <a:off x="358775" y="153988"/>
            <a:ext cx="11512550" cy="6704012"/>
          </a:xfrm>
          <a:prstGeom prst="rect">
            <a:avLst/>
          </a:prstGeom>
          <a:noFill/>
          <a:ln w="9525">
            <a:noFill/>
            <a:miter lim="800000"/>
            <a:headEnd/>
            <a:tailEnd/>
          </a:ln>
        </p:spPr>
        <p:txBody>
          <a:bodyPr/>
          <a:lstStyle/>
          <a:p>
            <a:pPr algn="just">
              <a:lnSpc>
                <a:spcPct val="90000"/>
              </a:lnSpc>
              <a:spcBef>
                <a:spcPts val="1000"/>
              </a:spcBef>
              <a:buFont typeface="Arial" charset="0"/>
              <a:buNone/>
            </a:pPr>
            <a:r>
              <a:rPr lang="tr-TR" sz="2800" dirty="0">
                <a:solidFill>
                  <a:schemeClr val="hlink"/>
                </a:solidFill>
                <a:latin typeface="Calibri" pitchFamily="34" charset="0"/>
              </a:rPr>
              <a:t>7. Azınlık Hakları:</a:t>
            </a:r>
          </a:p>
          <a:p>
            <a:pPr algn="just">
              <a:lnSpc>
                <a:spcPct val="90000"/>
              </a:lnSpc>
              <a:spcBef>
                <a:spcPts val="1000"/>
              </a:spcBef>
              <a:buFont typeface="Arial" charset="0"/>
              <a:buChar char="•"/>
            </a:pPr>
            <a:r>
              <a:rPr lang="tr-TR" sz="2800" dirty="0">
                <a:latin typeface="Calibri" pitchFamily="34" charset="0"/>
              </a:rPr>
              <a:t> Lozan’ın aksine </a:t>
            </a:r>
            <a:r>
              <a:rPr lang="tr-TR" sz="2800" dirty="0" smtClean="0">
                <a:latin typeface="Calibri" pitchFamily="34" charset="0"/>
              </a:rPr>
              <a:t>Sevr’de </a:t>
            </a:r>
            <a:r>
              <a:rPr lang="tr-TR" sz="2800" dirty="0">
                <a:latin typeface="Calibri" pitchFamily="34" charset="0"/>
              </a:rPr>
              <a:t>bir bölüm halinde 140 ve </a:t>
            </a:r>
            <a:r>
              <a:rPr lang="tr-TR" sz="2800" dirty="0" smtClean="0">
                <a:latin typeface="Calibri" pitchFamily="34" charset="0"/>
              </a:rPr>
              <a:t>151. </a:t>
            </a:r>
            <a:r>
              <a:rPr lang="tr-TR" sz="2800" dirty="0">
                <a:latin typeface="Calibri" pitchFamily="34" charset="0"/>
              </a:rPr>
              <a:t>maddeler arasında Azınlık Hakları düzenlenmiştir. </a:t>
            </a:r>
            <a:r>
              <a:rPr lang="tr-TR" sz="2800" dirty="0">
                <a:solidFill>
                  <a:srgbClr val="D82331"/>
                </a:solidFill>
                <a:latin typeface="Calibri" pitchFamily="34" charset="0"/>
              </a:rPr>
              <a:t>Türkiye’de oturan herkese negatif haklar getirilmiştir.</a:t>
            </a:r>
            <a:r>
              <a:rPr lang="tr-TR" sz="2800" dirty="0">
                <a:latin typeface="Calibri" pitchFamily="34" charset="0"/>
              </a:rPr>
              <a:t> (Dil, din, ırk ayrımı olmaksızın herkes eşit kabul edilir.)</a:t>
            </a:r>
          </a:p>
          <a:p>
            <a:pPr algn="just">
              <a:lnSpc>
                <a:spcPct val="90000"/>
              </a:lnSpc>
              <a:spcBef>
                <a:spcPts val="1000"/>
              </a:spcBef>
              <a:buFont typeface="Arial" charset="0"/>
              <a:buChar char="•"/>
            </a:pPr>
            <a:r>
              <a:rPr lang="tr-TR" sz="2800" dirty="0" smtClean="0">
                <a:latin typeface="Calibri" pitchFamily="34" charset="0"/>
              </a:rPr>
              <a:t>143. </a:t>
            </a:r>
            <a:r>
              <a:rPr lang="tr-TR" sz="2800" dirty="0">
                <a:latin typeface="Calibri" pitchFamily="34" charset="0"/>
              </a:rPr>
              <a:t>madde ile Türkiye ve Yunanistan arasında </a:t>
            </a:r>
            <a:r>
              <a:rPr lang="tr-TR" sz="2800" dirty="0">
                <a:solidFill>
                  <a:srgbClr val="FF0000"/>
                </a:solidFill>
                <a:latin typeface="Calibri" pitchFamily="34" charset="0"/>
              </a:rPr>
              <a:t>gönüllülük</a:t>
            </a:r>
            <a:r>
              <a:rPr lang="tr-TR" sz="2800" dirty="0">
                <a:solidFill>
                  <a:schemeClr val="accent1"/>
                </a:solidFill>
                <a:latin typeface="Calibri" pitchFamily="34" charset="0"/>
              </a:rPr>
              <a:t> </a:t>
            </a:r>
            <a:r>
              <a:rPr lang="tr-TR" sz="2800" dirty="0">
                <a:solidFill>
                  <a:schemeClr val="hlink"/>
                </a:solidFill>
                <a:latin typeface="Calibri" pitchFamily="34" charset="0"/>
              </a:rPr>
              <a:t>esasına dayalı olarak Türk ve Rumların mübadelesi kabul edilmiştir.</a:t>
            </a:r>
          </a:p>
          <a:p>
            <a:pPr algn="just">
              <a:lnSpc>
                <a:spcPct val="90000"/>
              </a:lnSpc>
              <a:spcBef>
                <a:spcPts val="1000"/>
              </a:spcBef>
              <a:buFont typeface="Arial" charset="0"/>
              <a:buChar char="•"/>
            </a:pPr>
            <a:r>
              <a:rPr lang="tr-TR" sz="2800" dirty="0" smtClean="0">
                <a:latin typeface="Calibri" pitchFamily="34" charset="0"/>
              </a:rPr>
              <a:t>Herhangi </a:t>
            </a:r>
            <a:r>
              <a:rPr lang="tr-TR" sz="2800" dirty="0">
                <a:latin typeface="Calibri" pitchFamily="34" charset="0"/>
              </a:rPr>
              <a:t>bir Osmanlı vatandaşının özel ve ticari işlerinde kendi dillerini konuşmasına izin verilecektir. Mahkemelerde kendi dillerinde sözlü ya da yazılı ifade verebilirler. </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Content Placeholder 2"/>
          <p:cNvSpPr txBox="1">
            <a:spLocks/>
          </p:cNvSpPr>
          <p:nvPr/>
        </p:nvSpPr>
        <p:spPr bwMode="auto">
          <a:xfrm>
            <a:off x="358775" y="153988"/>
            <a:ext cx="11299825" cy="5903912"/>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r>
              <a:rPr lang="tr-TR" sz="3200" dirty="0">
                <a:solidFill>
                  <a:schemeClr val="hlink"/>
                </a:solidFill>
                <a:latin typeface="Calibri" pitchFamily="34" charset="0"/>
              </a:rPr>
              <a:t>8. Askeri Hükümler</a:t>
            </a:r>
            <a:r>
              <a:rPr lang="tr-TR" sz="2600" dirty="0">
                <a:solidFill>
                  <a:schemeClr val="hlink"/>
                </a:solidFill>
                <a:latin typeface="Calibri" pitchFamily="34" charset="0"/>
              </a:rPr>
              <a:t>:</a:t>
            </a:r>
          </a:p>
          <a:p>
            <a:pPr marL="228600" indent="-228600" algn="just">
              <a:lnSpc>
                <a:spcPct val="90000"/>
              </a:lnSpc>
              <a:spcBef>
                <a:spcPts val="1000"/>
              </a:spcBef>
              <a:buFont typeface="Arial" charset="0"/>
              <a:buChar char="•"/>
            </a:pPr>
            <a:r>
              <a:rPr lang="tr-TR" sz="2600" dirty="0" smtClean="0">
                <a:latin typeface="Calibri" pitchFamily="34" charset="0"/>
              </a:rPr>
              <a:t>152. </a:t>
            </a:r>
            <a:r>
              <a:rPr lang="tr-TR" sz="2600" dirty="0">
                <a:latin typeface="Calibri" pitchFamily="34" charset="0"/>
              </a:rPr>
              <a:t>madde ile Osmanlı kara gücü sınırlandırılmıştır. Buna göre </a:t>
            </a:r>
            <a:r>
              <a:rPr lang="tr-TR" sz="2600" dirty="0">
                <a:solidFill>
                  <a:schemeClr val="hlink"/>
                </a:solidFill>
                <a:latin typeface="Calibri" pitchFamily="34" charset="0"/>
              </a:rPr>
              <a:t>Padişahın muhafız birliği 700 kişiyi</a:t>
            </a:r>
            <a:r>
              <a:rPr lang="tr-TR" sz="2600" dirty="0">
                <a:latin typeface="Calibri" pitchFamily="34" charset="0"/>
              </a:rPr>
              <a:t> geçmeyecektir. </a:t>
            </a:r>
            <a:r>
              <a:rPr lang="tr-TR" sz="2600" dirty="0">
                <a:solidFill>
                  <a:schemeClr val="hlink"/>
                </a:solidFill>
                <a:latin typeface="Calibri" pitchFamily="34" charset="0"/>
              </a:rPr>
              <a:t>Asayiş ve sınır güvenliği için 35.000 kişilik bir jandarma kuvveti</a:t>
            </a:r>
            <a:r>
              <a:rPr lang="tr-TR" sz="2600" dirty="0">
                <a:solidFill>
                  <a:schemeClr val="accent1"/>
                </a:solidFill>
                <a:latin typeface="Calibri" pitchFamily="34" charset="0"/>
              </a:rPr>
              <a:t> </a:t>
            </a:r>
            <a:r>
              <a:rPr lang="tr-TR" sz="2600" dirty="0">
                <a:latin typeface="Calibri" pitchFamily="34" charset="0"/>
              </a:rPr>
              <a:t>dışında askeri güce sahip olamaz. Kritik durumlarda bu kuvveti destekleyecek </a:t>
            </a:r>
            <a:r>
              <a:rPr lang="tr-TR" sz="2600" dirty="0">
                <a:solidFill>
                  <a:schemeClr val="hlink"/>
                </a:solidFill>
                <a:latin typeface="Calibri" pitchFamily="34" charset="0"/>
              </a:rPr>
              <a:t>15.000 kişilik yedek kuvvet</a:t>
            </a:r>
            <a:r>
              <a:rPr lang="tr-TR" sz="2600" dirty="0">
                <a:solidFill>
                  <a:schemeClr val="accent1"/>
                </a:solidFill>
                <a:latin typeface="Calibri" pitchFamily="34" charset="0"/>
              </a:rPr>
              <a:t> </a:t>
            </a:r>
            <a:r>
              <a:rPr lang="tr-TR" sz="2600" dirty="0">
                <a:solidFill>
                  <a:srgbClr val="FF0000"/>
                </a:solidFill>
                <a:latin typeface="Calibri" pitchFamily="34" charset="0"/>
              </a:rPr>
              <a:t>(Toplam 50.700)</a:t>
            </a:r>
          </a:p>
          <a:p>
            <a:pPr marL="228600" indent="-228600" algn="just">
              <a:lnSpc>
                <a:spcPct val="90000"/>
              </a:lnSpc>
              <a:spcBef>
                <a:spcPts val="1000"/>
              </a:spcBef>
              <a:buFont typeface="Arial" charset="0"/>
              <a:buChar char="•"/>
            </a:pPr>
            <a:r>
              <a:rPr lang="tr-TR" sz="2600" dirty="0">
                <a:latin typeface="Calibri" pitchFamily="34" charset="0"/>
              </a:rPr>
              <a:t>Bu kuvvetler dışındaki bütün askeri birlikler lağvedilecek.</a:t>
            </a:r>
          </a:p>
          <a:p>
            <a:pPr marL="228600" indent="-228600" algn="just">
              <a:lnSpc>
                <a:spcPct val="90000"/>
              </a:lnSpc>
              <a:spcBef>
                <a:spcPts val="1000"/>
              </a:spcBef>
              <a:buFont typeface="Arial" charset="0"/>
              <a:buChar char="•"/>
            </a:pPr>
            <a:r>
              <a:rPr lang="tr-TR" sz="2600" dirty="0" smtClean="0">
                <a:latin typeface="Calibri" pitchFamily="34" charset="0"/>
              </a:rPr>
              <a:t>181. </a:t>
            </a:r>
            <a:r>
              <a:rPr lang="tr-TR" sz="2600" dirty="0">
                <a:latin typeface="Calibri" pitchFamily="34" charset="0"/>
              </a:rPr>
              <a:t>madde ile İtilaf devletleri Osmanlı donanmasına el koymuştur. </a:t>
            </a:r>
            <a:r>
              <a:rPr lang="tr-TR" sz="2600" dirty="0">
                <a:solidFill>
                  <a:schemeClr val="hlink"/>
                </a:solidFill>
                <a:latin typeface="Calibri" pitchFamily="34" charset="0"/>
              </a:rPr>
              <a:t>Kıyı güvenliği için 7 </a:t>
            </a:r>
            <a:r>
              <a:rPr lang="tr-TR" sz="2600" dirty="0" err="1">
                <a:solidFill>
                  <a:schemeClr val="hlink"/>
                </a:solidFill>
                <a:latin typeface="Calibri" pitchFamily="34" charset="0"/>
              </a:rPr>
              <a:t>ganbot</a:t>
            </a:r>
            <a:r>
              <a:rPr lang="tr-TR" sz="2600" dirty="0">
                <a:solidFill>
                  <a:schemeClr val="hlink"/>
                </a:solidFill>
                <a:latin typeface="Calibri" pitchFamily="34" charset="0"/>
              </a:rPr>
              <a:t> ve 6 torpidoyu geçmeyecek bir deniz kuvvetine sahip olacaktır</a:t>
            </a:r>
            <a:r>
              <a:rPr lang="tr-TR" sz="2600" dirty="0">
                <a:latin typeface="Calibri" pitchFamily="34" charset="0"/>
              </a:rPr>
              <a:t>. </a:t>
            </a:r>
            <a:r>
              <a:rPr lang="tr-TR" sz="2600" dirty="0" smtClean="0">
                <a:latin typeface="Calibri" pitchFamily="34" charset="0"/>
              </a:rPr>
              <a:t>   186. </a:t>
            </a:r>
            <a:r>
              <a:rPr lang="tr-TR" sz="2600" dirty="0">
                <a:latin typeface="Calibri" pitchFamily="34" charset="0"/>
              </a:rPr>
              <a:t>madde ile savaş gemisi inşa ve siparişi yasaklanmıştır. </a:t>
            </a:r>
          </a:p>
          <a:p>
            <a:pPr marL="228600" indent="-228600" algn="just">
              <a:lnSpc>
                <a:spcPct val="90000"/>
              </a:lnSpc>
              <a:spcBef>
                <a:spcPts val="1000"/>
              </a:spcBef>
              <a:buFont typeface="Arial" charset="0"/>
              <a:buChar char="•"/>
            </a:pPr>
            <a:r>
              <a:rPr lang="tr-TR" sz="2600" dirty="0" smtClean="0">
                <a:latin typeface="Calibri" pitchFamily="34" charset="0"/>
              </a:rPr>
              <a:t>191. </a:t>
            </a:r>
            <a:r>
              <a:rPr lang="tr-TR" sz="2600" dirty="0">
                <a:latin typeface="Calibri" pitchFamily="34" charset="0"/>
              </a:rPr>
              <a:t>maddeye göre; </a:t>
            </a:r>
            <a:r>
              <a:rPr lang="tr-TR" sz="2600" dirty="0">
                <a:solidFill>
                  <a:schemeClr val="hlink"/>
                </a:solidFill>
                <a:latin typeface="Calibri" pitchFamily="34" charset="0"/>
              </a:rPr>
              <a:t>Osmanlı Devleti hiçbir surette hava gücü bulunduramaz.</a:t>
            </a:r>
          </a:p>
          <a:p>
            <a:pPr marL="228600" indent="-228600" algn="just">
              <a:lnSpc>
                <a:spcPct val="90000"/>
              </a:lnSpc>
              <a:spcBef>
                <a:spcPts val="1000"/>
              </a:spcBef>
              <a:buFont typeface="Arial" charset="0"/>
              <a:buChar char="•"/>
            </a:pPr>
            <a:endParaRPr lang="tr-TR" sz="2600" dirty="0">
              <a:solidFill>
                <a:schemeClr val="hlink"/>
              </a:solidFill>
              <a:latin typeface="Calibri" pitchFamily="34" charset="0"/>
            </a:endParaRPr>
          </a:p>
          <a:p>
            <a:pPr marL="228600" indent="-228600" algn="just">
              <a:lnSpc>
                <a:spcPct val="90000"/>
              </a:lnSpc>
              <a:spcBef>
                <a:spcPts val="1000"/>
              </a:spcBef>
              <a:buFont typeface="Arial" charset="0"/>
              <a:buChar char="•"/>
            </a:pPr>
            <a:endParaRPr lang="tr-TR" sz="2600" dirty="0">
              <a:solidFill>
                <a:schemeClr val="accent1"/>
              </a:solidFill>
              <a:latin typeface="Calibri" pitchFamily="34"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Content Placeholder 2"/>
          <p:cNvSpPr txBox="1">
            <a:spLocks/>
          </p:cNvSpPr>
          <p:nvPr/>
        </p:nvSpPr>
        <p:spPr bwMode="auto">
          <a:xfrm>
            <a:off x="415925" y="153988"/>
            <a:ext cx="11242675" cy="6475412"/>
          </a:xfrm>
          <a:prstGeom prst="rect">
            <a:avLst/>
          </a:prstGeom>
          <a:noFill/>
          <a:ln w="9525">
            <a:noFill/>
            <a:miter lim="800000"/>
            <a:headEnd/>
            <a:tailEnd/>
          </a:ln>
        </p:spPr>
        <p:txBody>
          <a:bodyPr/>
          <a:lstStyle/>
          <a:p>
            <a:pPr algn="just">
              <a:lnSpc>
                <a:spcPct val="90000"/>
              </a:lnSpc>
              <a:spcBef>
                <a:spcPts val="1000"/>
              </a:spcBef>
              <a:buFont typeface="Arial" charset="0"/>
              <a:buNone/>
            </a:pPr>
            <a:r>
              <a:rPr lang="tr-TR" sz="2400" dirty="0">
                <a:solidFill>
                  <a:schemeClr val="hlink"/>
                </a:solidFill>
                <a:latin typeface="Calibri" pitchFamily="34" charset="0"/>
              </a:rPr>
              <a:t>10. Mali ve İktisadi Hükümler:</a:t>
            </a:r>
          </a:p>
          <a:p>
            <a:pPr algn="just">
              <a:lnSpc>
                <a:spcPct val="90000"/>
              </a:lnSpc>
              <a:spcBef>
                <a:spcPts val="1000"/>
              </a:spcBef>
              <a:buFont typeface="Arial" charset="0"/>
              <a:buChar char="•"/>
            </a:pPr>
            <a:r>
              <a:rPr lang="tr-TR" sz="2400" dirty="0" smtClean="0">
                <a:latin typeface="Calibri" pitchFamily="34" charset="0"/>
              </a:rPr>
              <a:t>İngiliz</a:t>
            </a:r>
            <a:r>
              <a:rPr lang="tr-TR" sz="2400" dirty="0">
                <a:latin typeface="Calibri" pitchFamily="34" charset="0"/>
              </a:rPr>
              <a:t>, Fransız, İtalyan ve bir Osmanlı maliyecisinden oluşacak Maliye Komisyonu kurulacak, </a:t>
            </a:r>
            <a:r>
              <a:rPr lang="tr-TR" sz="2400" dirty="0">
                <a:solidFill>
                  <a:srgbClr val="FF0000"/>
                </a:solidFill>
                <a:latin typeface="Calibri" pitchFamily="34" charset="0"/>
              </a:rPr>
              <a:t>Osmanlı Devleti’nin bütün gelir kaynakları bu mali komisyona bağlanacaktır.</a:t>
            </a:r>
            <a:endParaRPr lang="tr-TR" sz="2400" dirty="0">
              <a:latin typeface="Calibri" pitchFamily="34" charset="0"/>
            </a:endParaRPr>
          </a:p>
          <a:p>
            <a:pPr algn="just">
              <a:lnSpc>
                <a:spcPct val="90000"/>
              </a:lnSpc>
              <a:spcBef>
                <a:spcPts val="1000"/>
              </a:spcBef>
              <a:buFont typeface="Arial" charset="0"/>
              <a:buChar char="•"/>
            </a:pPr>
            <a:r>
              <a:rPr lang="tr-TR" sz="2400" dirty="0">
                <a:latin typeface="Calibri" pitchFamily="34" charset="0"/>
              </a:rPr>
              <a:t> Mali bütçe Osmanlı Meclisi’nden önce bu Mali Komisyonda görüşülecektir. </a:t>
            </a:r>
          </a:p>
          <a:p>
            <a:pPr algn="just">
              <a:lnSpc>
                <a:spcPct val="90000"/>
              </a:lnSpc>
              <a:spcBef>
                <a:spcPts val="1000"/>
              </a:spcBef>
              <a:buFont typeface="Arial" charset="0"/>
              <a:buChar char="•"/>
            </a:pPr>
            <a:r>
              <a:rPr lang="tr-TR" sz="2400" dirty="0">
                <a:solidFill>
                  <a:schemeClr val="hlink"/>
                </a:solidFill>
                <a:latin typeface="Calibri" pitchFamily="34" charset="0"/>
              </a:rPr>
              <a:t> Mali Komisyonun izni olmadıkça para basılması, piyasaya para sürümü, iç ya da dış borçlanma yapılamaz, imtiyaz sözleşmesi imzalanamaz.</a:t>
            </a:r>
          </a:p>
          <a:p>
            <a:pPr algn="just">
              <a:lnSpc>
                <a:spcPct val="90000"/>
              </a:lnSpc>
              <a:spcBef>
                <a:spcPts val="1000"/>
              </a:spcBef>
              <a:buFont typeface="Arial" charset="0"/>
              <a:buChar char="•"/>
            </a:pPr>
            <a:r>
              <a:rPr lang="tr-TR" sz="2400" dirty="0">
                <a:latin typeface="Calibri" pitchFamily="34" charset="0"/>
              </a:rPr>
              <a:t> </a:t>
            </a:r>
            <a:r>
              <a:rPr lang="tr-TR" sz="2400" dirty="0" smtClean="0">
                <a:latin typeface="Calibri" pitchFamily="34" charset="0"/>
              </a:rPr>
              <a:t>241.madde </a:t>
            </a:r>
            <a:r>
              <a:rPr lang="tr-TR" sz="2400" dirty="0">
                <a:latin typeface="Calibri" pitchFamily="34" charset="0"/>
              </a:rPr>
              <a:t>Osmanlı dış borçlarının nasıl ödeneceği karara bağlanmıştır. 1913 Balkan Savaşları sonrasında imzalanan antlaşmalar ve Sevr Antlaşması ile Osmanlı Devleti’nden toprak alan devletler 1 Kasım 1914’ten önceki borçların anapara ve faizlerine ortak olacaklardır.</a:t>
            </a:r>
          </a:p>
          <a:p>
            <a:pPr algn="just">
              <a:lnSpc>
                <a:spcPct val="90000"/>
              </a:lnSpc>
              <a:spcBef>
                <a:spcPts val="1000"/>
              </a:spcBef>
              <a:buFont typeface="Arial" charset="0"/>
              <a:buChar char="•"/>
            </a:pPr>
            <a:r>
              <a:rPr lang="tr-TR" sz="2400" dirty="0">
                <a:latin typeface="Calibri" pitchFamily="34" charset="0"/>
              </a:rPr>
              <a:t> </a:t>
            </a:r>
            <a:r>
              <a:rPr lang="tr-TR" sz="2400" dirty="0" smtClean="0">
                <a:latin typeface="Calibri" pitchFamily="34" charset="0"/>
              </a:rPr>
              <a:t>261. </a:t>
            </a:r>
            <a:r>
              <a:rPr lang="tr-TR" sz="2400" dirty="0">
                <a:latin typeface="Calibri" pitchFamily="34" charset="0"/>
              </a:rPr>
              <a:t>madde, İttihat ve Terakki iktidarının I. Dünya Savaşı’na girerken tek taraflı olarak kaldırdığı </a:t>
            </a:r>
            <a:r>
              <a:rPr lang="tr-TR" sz="2400" dirty="0">
                <a:solidFill>
                  <a:srgbClr val="D82331"/>
                </a:solidFill>
                <a:latin typeface="Calibri" pitchFamily="34" charset="0"/>
              </a:rPr>
              <a:t>kapitülasyonları geri getirmiştir.</a:t>
            </a:r>
            <a:r>
              <a:rPr lang="tr-TR" sz="2400" dirty="0">
                <a:latin typeface="Calibri" pitchFamily="34" charset="0"/>
              </a:rPr>
              <a:t> </a:t>
            </a:r>
          </a:p>
          <a:p>
            <a:pPr algn="just">
              <a:lnSpc>
                <a:spcPct val="90000"/>
              </a:lnSpc>
              <a:spcBef>
                <a:spcPts val="1000"/>
              </a:spcBef>
              <a:buFont typeface="Arial" charset="0"/>
              <a:buChar char="•"/>
            </a:pPr>
            <a:r>
              <a:rPr lang="tr-TR" sz="2400" dirty="0">
                <a:latin typeface="Calibri" pitchFamily="34" charset="0"/>
              </a:rPr>
              <a:t> 1 Ağustos 1914 öncesinde bu ayrıcalıklardan yararlanmayan devletler de kapitülasyonlardan yararlanmaya başlayacaklardır.</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txBox="1">
            <a:spLocks/>
          </p:cNvSpPr>
          <p:nvPr/>
        </p:nvSpPr>
        <p:spPr bwMode="auto">
          <a:xfrm>
            <a:off x="979488" y="2274888"/>
            <a:ext cx="2144712" cy="2354262"/>
          </a:xfrm>
          <a:prstGeom prst="rect">
            <a:avLst/>
          </a:prstGeom>
          <a:noFill/>
          <a:ln w="9525">
            <a:noFill/>
            <a:miter lim="800000"/>
            <a:headEnd/>
            <a:tailEnd/>
          </a:ln>
        </p:spPr>
        <p:txBody>
          <a:bodyPr/>
          <a:lstStyle/>
          <a:p>
            <a:pPr>
              <a:lnSpc>
                <a:spcPct val="90000"/>
              </a:lnSpc>
            </a:pPr>
            <a:endParaRPr lang="en-US" sz="4400" b="1">
              <a:solidFill>
                <a:schemeClr val="bg1"/>
              </a:solidFill>
              <a:latin typeface="Calibri Light" pitchFamily="34" charset="0"/>
            </a:endParaRPr>
          </a:p>
        </p:txBody>
      </p:sp>
      <p:sp>
        <p:nvSpPr>
          <p:cNvPr id="9" name="Title 1">
            <a:extLst>
              <a:ext uri="{FF2B5EF4-FFF2-40B4-BE49-F238E27FC236}"/>
            </a:extLst>
          </p:cNvPr>
          <p:cNvSpPr txBox="1">
            <a:spLocks/>
          </p:cNvSpPr>
          <p:nvPr/>
        </p:nvSpPr>
        <p:spPr>
          <a:xfrm>
            <a:off x="4291013" y="261938"/>
            <a:ext cx="7639050" cy="29718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gn="just" fontAlgn="auto">
              <a:spcAft>
                <a:spcPts val="0"/>
              </a:spcAft>
              <a:buFont typeface="Arial" panose="020B0604020202020204" pitchFamily="34" charset="0"/>
              <a:buChar char="•"/>
              <a:defRPr/>
            </a:pPr>
            <a:endParaRPr lang="tr-TR" sz="2600" dirty="0">
              <a:latin typeface="+mn-lt"/>
            </a:endParaRPr>
          </a:p>
          <a:p>
            <a:pPr marL="342900" indent="-342900" algn="just" fontAlgn="auto">
              <a:spcAft>
                <a:spcPts val="0"/>
              </a:spcAft>
              <a:buFont typeface="Arial" panose="020B0604020202020204" pitchFamily="34" charset="0"/>
              <a:buChar char="•"/>
              <a:defRPr/>
            </a:pPr>
            <a:endParaRPr lang="en-US" sz="2600" dirty="0">
              <a:latin typeface="+mn-lt"/>
            </a:endParaRPr>
          </a:p>
        </p:txBody>
      </p:sp>
      <p:sp>
        <p:nvSpPr>
          <p:cNvPr id="40963" name="Dikdörtgen 6"/>
          <p:cNvSpPr>
            <a:spLocks noChangeArrowheads="1"/>
          </p:cNvSpPr>
          <p:nvPr/>
        </p:nvSpPr>
        <p:spPr bwMode="auto">
          <a:xfrm>
            <a:off x="273957" y="843756"/>
            <a:ext cx="9580563" cy="5216525"/>
          </a:xfrm>
          <a:prstGeom prst="rect">
            <a:avLst/>
          </a:prstGeom>
          <a:noFill/>
          <a:ln w="9525">
            <a:noFill/>
            <a:miter lim="800000"/>
            <a:headEnd/>
            <a:tailEnd/>
          </a:ln>
        </p:spPr>
        <p:txBody>
          <a:bodyPr>
            <a:spAutoFit/>
          </a:bodyPr>
          <a:lstStyle/>
          <a:p>
            <a:pPr marL="457200" indent="-457200" algn="just">
              <a:buFont typeface="Arial" charset="0"/>
              <a:buChar char="•"/>
            </a:pPr>
            <a:r>
              <a:rPr lang="tr-TR" sz="2800" b="1" dirty="0">
                <a:solidFill>
                  <a:schemeClr val="hlink"/>
                </a:solidFill>
                <a:latin typeface="Calibri" pitchFamily="34" charset="0"/>
              </a:rPr>
              <a:t>Sevr Antlaşması 200 yıllık «Doğu </a:t>
            </a:r>
            <a:r>
              <a:rPr lang="tr-TR" sz="2800" b="1" dirty="0" err="1">
                <a:solidFill>
                  <a:schemeClr val="hlink"/>
                </a:solidFill>
                <a:latin typeface="Calibri" pitchFamily="34" charset="0"/>
              </a:rPr>
              <a:t>Sorunu»nun</a:t>
            </a:r>
            <a:r>
              <a:rPr lang="tr-TR" sz="2800" b="1" dirty="0">
                <a:solidFill>
                  <a:schemeClr val="hlink"/>
                </a:solidFill>
                <a:latin typeface="Calibri" pitchFamily="34" charset="0"/>
              </a:rPr>
              <a:t> Avrupalı devletler lehine çözümü anlamına gelir.</a:t>
            </a:r>
            <a:r>
              <a:rPr lang="tr-TR" sz="2800" dirty="0">
                <a:latin typeface="Calibri" pitchFamily="34" charset="0"/>
              </a:rPr>
              <a:t> </a:t>
            </a:r>
            <a:r>
              <a:rPr lang="tr-TR" sz="2800" dirty="0">
                <a:solidFill>
                  <a:srgbClr val="FF0000"/>
                </a:solidFill>
                <a:latin typeface="Calibri" pitchFamily="34" charset="0"/>
              </a:rPr>
              <a:t>Yani «Türklüğün imhası» demektir.</a:t>
            </a:r>
          </a:p>
          <a:p>
            <a:pPr marL="457200" indent="-457200" algn="just">
              <a:buFont typeface="Arial" charset="0"/>
              <a:buChar char="•"/>
            </a:pPr>
            <a:r>
              <a:rPr lang="tr-TR" sz="2800" dirty="0">
                <a:latin typeface="Calibri" pitchFamily="34" charset="0"/>
              </a:rPr>
              <a:t>Anadolu toprakları üzerinde kağıt üzerinde bir Türk devletine izin verilmekle birlikte fiiliyatta Osmanlı Devleti’ni tam manasıyla tarihe gömen bir antlaşmaydı.</a:t>
            </a:r>
          </a:p>
          <a:p>
            <a:pPr marL="457200" indent="-457200" algn="just">
              <a:buFont typeface="Arial" charset="0"/>
              <a:buChar char="•"/>
            </a:pPr>
            <a:r>
              <a:rPr lang="tr-TR" sz="2800" dirty="0">
                <a:latin typeface="Calibri" pitchFamily="34" charset="0"/>
              </a:rPr>
              <a:t>Tarihçi David </a:t>
            </a:r>
            <a:r>
              <a:rPr lang="tr-TR" sz="2800" dirty="0" err="1">
                <a:latin typeface="Calibri" pitchFamily="34" charset="0"/>
              </a:rPr>
              <a:t>Fromkin</a:t>
            </a:r>
            <a:r>
              <a:rPr lang="tr-TR" sz="2800" dirty="0">
                <a:latin typeface="Calibri" pitchFamily="34" charset="0"/>
              </a:rPr>
              <a:t> bu antlaşma için </a:t>
            </a:r>
            <a:r>
              <a:rPr lang="tr-TR" sz="2800" dirty="0">
                <a:solidFill>
                  <a:srgbClr val="D82331"/>
                </a:solidFill>
                <a:latin typeface="Calibri" pitchFamily="34" charset="0"/>
              </a:rPr>
              <a:t>«Barışa son veren barış»</a:t>
            </a:r>
            <a:r>
              <a:rPr lang="tr-TR" sz="2800" dirty="0">
                <a:solidFill>
                  <a:schemeClr val="accent1"/>
                </a:solidFill>
                <a:latin typeface="Calibri" pitchFamily="34" charset="0"/>
              </a:rPr>
              <a:t> </a:t>
            </a:r>
            <a:r>
              <a:rPr lang="tr-TR" sz="2800" dirty="0">
                <a:latin typeface="Calibri" pitchFamily="34" charset="0"/>
              </a:rPr>
              <a:t>değerlendirmesinde bulunmuştur. Çünkü bu antlaşma yeni bir Türk-Yunan savaşını tetikleyecektir.</a:t>
            </a:r>
          </a:p>
          <a:p>
            <a:pPr marL="457200" indent="-457200" algn="just">
              <a:buFont typeface="Arial" charset="0"/>
              <a:buChar char="•"/>
            </a:pPr>
            <a:r>
              <a:rPr lang="tr-TR" sz="2800" dirty="0">
                <a:latin typeface="Calibri" pitchFamily="34" charset="0"/>
              </a:rPr>
              <a:t>Balkan Savaşları ile Balkanlardaki Türk varlığına son veren Avrupalı güçler şimdi de Anadolu’daki Türk varlığına son verme niyetindedirler.</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Content Placeholder 2"/>
          <p:cNvSpPr txBox="1">
            <a:spLocks/>
          </p:cNvSpPr>
          <p:nvPr/>
        </p:nvSpPr>
        <p:spPr bwMode="auto">
          <a:xfrm>
            <a:off x="0" y="762000"/>
            <a:ext cx="12006263" cy="5857875"/>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r>
              <a:rPr lang="tr-TR" sz="2000" dirty="0">
                <a:latin typeface="Calibri" pitchFamily="34" charset="0"/>
              </a:rPr>
              <a:t>Mustafa Kemal Atatürk, </a:t>
            </a:r>
            <a:r>
              <a:rPr lang="tr-TR" sz="2000" b="1" dirty="0">
                <a:latin typeface="Calibri" pitchFamily="34" charset="0"/>
              </a:rPr>
              <a:t>Nutuk 1919-1927</a:t>
            </a:r>
            <a:r>
              <a:rPr lang="tr-TR" sz="2000" dirty="0">
                <a:latin typeface="Calibri" pitchFamily="34" charset="0"/>
              </a:rPr>
              <a:t>, Atatürk Araştırma Merkezi Yayınları, Ankara, 1999.</a:t>
            </a:r>
          </a:p>
          <a:p>
            <a:pPr marL="228600" indent="-228600" algn="just">
              <a:lnSpc>
                <a:spcPct val="90000"/>
              </a:lnSpc>
              <a:spcBef>
                <a:spcPts val="1000"/>
              </a:spcBef>
              <a:buFont typeface="Arial" charset="0"/>
              <a:buChar char="•"/>
            </a:pPr>
            <a:r>
              <a:rPr lang="tr-TR" sz="2000" b="1" dirty="0">
                <a:latin typeface="Calibri" pitchFamily="34" charset="0"/>
              </a:rPr>
              <a:t>Türk Dış Politikası, Kurtuluş Savaşından Bugüne Olgular, Belgeler, Yorumlar, 1919-1980 </a:t>
            </a:r>
            <a:r>
              <a:rPr lang="tr-TR" sz="2000" dirty="0">
                <a:latin typeface="Calibri" pitchFamily="34" charset="0"/>
              </a:rPr>
              <a:t>C. 1, Ed. Baskın Oran, İletişim Yayınları, İstanbul, 2003.</a:t>
            </a:r>
          </a:p>
          <a:p>
            <a:pPr marL="228600" indent="-228600" algn="just">
              <a:lnSpc>
                <a:spcPct val="90000"/>
              </a:lnSpc>
              <a:spcBef>
                <a:spcPts val="1000"/>
              </a:spcBef>
              <a:buFont typeface="Arial" charset="0"/>
              <a:buChar char="•"/>
            </a:pPr>
            <a:r>
              <a:rPr lang="tr-TR" sz="2000" dirty="0">
                <a:latin typeface="Calibri" pitchFamily="34" charset="0"/>
              </a:rPr>
              <a:t>Paul </a:t>
            </a:r>
            <a:r>
              <a:rPr lang="tr-TR" sz="2000" dirty="0" err="1">
                <a:latin typeface="Calibri" pitchFamily="34" charset="0"/>
              </a:rPr>
              <a:t>Helmreich</a:t>
            </a:r>
            <a:r>
              <a:rPr lang="tr-TR" sz="2000" dirty="0">
                <a:latin typeface="Calibri" pitchFamily="34" charset="0"/>
              </a:rPr>
              <a:t>, </a:t>
            </a:r>
            <a:r>
              <a:rPr lang="tr-TR" sz="2000" b="1" dirty="0">
                <a:latin typeface="Calibri" pitchFamily="34" charset="0"/>
              </a:rPr>
              <a:t>Sevr Entrikaları</a:t>
            </a:r>
            <a:r>
              <a:rPr lang="tr-TR" sz="2000" dirty="0">
                <a:latin typeface="Calibri" pitchFamily="34" charset="0"/>
              </a:rPr>
              <a:t>, Sabah Yayınları, İstanbul, 1996.</a:t>
            </a:r>
          </a:p>
          <a:p>
            <a:pPr marL="228600" indent="-228600" algn="just">
              <a:lnSpc>
                <a:spcPct val="90000"/>
              </a:lnSpc>
              <a:spcBef>
                <a:spcPts val="1000"/>
              </a:spcBef>
              <a:buFont typeface="Arial" charset="0"/>
              <a:buChar char="•"/>
            </a:pPr>
            <a:r>
              <a:rPr lang="tr-TR" sz="2000" dirty="0" err="1">
                <a:latin typeface="Calibri" pitchFamily="34" charset="0"/>
              </a:rPr>
              <a:t>Seha</a:t>
            </a:r>
            <a:r>
              <a:rPr lang="tr-TR" sz="2000" dirty="0">
                <a:latin typeface="Calibri" pitchFamily="34" charset="0"/>
              </a:rPr>
              <a:t> L. </a:t>
            </a:r>
            <a:r>
              <a:rPr lang="tr-TR" sz="2000" dirty="0" err="1">
                <a:latin typeface="Calibri" pitchFamily="34" charset="0"/>
              </a:rPr>
              <a:t>Meray</a:t>
            </a:r>
            <a:r>
              <a:rPr lang="tr-TR" sz="2000" dirty="0">
                <a:latin typeface="Calibri" pitchFamily="34" charset="0"/>
              </a:rPr>
              <a:t>, Osman Olcay, </a:t>
            </a:r>
            <a:r>
              <a:rPr lang="tr-TR" sz="2000" b="1" dirty="0">
                <a:latin typeface="Calibri" pitchFamily="34" charset="0"/>
              </a:rPr>
              <a:t>Osmanlı İmparatorluğunun Çöküş Belgeleri</a:t>
            </a:r>
            <a:r>
              <a:rPr lang="tr-TR" sz="2000" dirty="0">
                <a:latin typeface="Calibri" pitchFamily="34" charset="0"/>
              </a:rPr>
              <a:t>, SBF Yayınları, Ankara, 1977.</a:t>
            </a:r>
          </a:p>
          <a:p>
            <a:pPr marL="228600" indent="-228600">
              <a:lnSpc>
                <a:spcPct val="90000"/>
              </a:lnSpc>
              <a:spcBef>
                <a:spcPts val="1000"/>
              </a:spcBef>
              <a:buFont typeface="Arial" charset="0"/>
              <a:buChar char="•"/>
            </a:pPr>
            <a:r>
              <a:rPr lang="tr-TR" sz="2000" dirty="0">
                <a:latin typeface="Calibri" pitchFamily="34" charset="0"/>
              </a:rPr>
              <a:t>Şerafettin Turan, </a:t>
            </a:r>
            <a:r>
              <a:rPr lang="tr-TR" sz="2000" b="1" dirty="0">
                <a:latin typeface="Calibri" pitchFamily="34" charset="0"/>
              </a:rPr>
              <a:t>Türk Devrim Tarihi, 2. Kitap, Ulusal Direnişten Türkiye Cumhuriyeti’ne,</a:t>
            </a:r>
            <a:r>
              <a:rPr lang="tr-TR" sz="2000" dirty="0">
                <a:latin typeface="Calibri" pitchFamily="34" charset="0"/>
              </a:rPr>
              <a:t> Bilgi Yayınevi, İstanbul, 1998.</a:t>
            </a:r>
          </a:p>
          <a:p>
            <a:pPr marL="228600" indent="-228600">
              <a:lnSpc>
                <a:spcPct val="90000"/>
              </a:lnSpc>
              <a:spcBef>
                <a:spcPts val="1000"/>
              </a:spcBef>
              <a:buFont typeface="Arial" charset="0"/>
              <a:buChar char="•"/>
            </a:pPr>
            <a:r>
              <a:rPr lang="tr-TR" sz="2000" dirty="0">
                <a:latin typeface="Calibri" pitchFamily="34" charset="0"/>
              </a:rPr>
              <a:t>Sabahattin Selek, </a:t>
            </a:r>
            <a:r>
              <a:rPr lang="tr-TR" sz="2000" b="1" dirty="0">
                <a:latin typeface="Calibri" pitchFamily="34" charset="0"/>
              </a:rPr>
              <a:t>Milli Mücadele, C. 1-2</a:t>
            </a:r>
            <a:r>
              <a:rPr lang="tr-TR" sz="2000" dirty="0">
                <a:latin typeface="Calibri" pitchFamily="34" charset="0"/>
              </a:rPr>
              <a:t>, Örgün Yayınları, İstanbul, 1982.</a:t>
            </a:r>
          </a:p>
          <a:p>
            <a:pPr marL="228600" indent="-228600">
              <a:lnSpc>
                <a:spcPct val="90000"/>
              </a:lnSpc>
              <a:spcBef>
                <a:spcPts val="1000"/>
              </a:spcBef>
              <a:buFont typeface="Arial" charset="0"/>
              <a:buChar char="•"/>
            </a:pPr>
            <a:r>
              <a:rPr lang="tr-TR" sz="2000" dirty="0" smtClean="0">
                <a:latin typeface="Calibri" pitchFamily="34" charset="0"/>
              </a:rPr>
              <a:t>Bilal </a:t>
            </a:r>
            <a:r>
              <a:rPr lang="tr-TR" sz="2000" dirty="0">
                <a:latin typeface="Calibri" pitchFamily="34" charset="0"/>
              </a:rPr>
              <a:t>Şimşir, </a:t>
            </a:r>
            <a:r>
              <a:rPr lang="tr-TR" sz="2000" b="1" dirty="0">
                <a:latin typeface="Calibri" pitchFamily="34" charset="0"/>
              </a:rPr>
              <a:t>Osmanlı Ermenileri</a:t>
            </a:r>
            <a:r>
              <a:rPr lang="tr-TR" sz="2000" dirty="0">
                <a:latin typeface="Calibri" pitchFamily="34" charset="0"/>
              </a:rPr>
              <a:t>, Ankara, 1986.</a:t>
            </a:r>
          </a:p>
          <a:p>
            <a:pPr marL="228600" indent="-228600">
              <a:lnSpc>
                <a:spcPct val="90000"/>
              </a:lnSpc>
              <a:spcBef>
                <a:spcPts val="1000"/>
              </a:spcBef>
              <a:buFont typeface="Arial" charset="0"/>
              <a:buChar char="•"/>
            </a:pPr>
            <a:r>
              <a:rPr lang="tr-TR" sz="2000" dirty="0">
                <a:latin typeface="Calibri" pitchFamily="34" charset="0"/>
              </a:rPr>
              <a:t>Enver Ziya Karal, </a:t>
            </a:r>
            <a:r>
              <a:rPr lang="tr-TR" sz="2000" b="1" dirty="0">
                <a:latin typeface="Calibri" pitchFamily="34" charset="0"/>
              </a:rPr>
              <a:t>Osmanlı Tarihi, C.8,</a:t>
            </a:r>
            <a:r>
              <a:rPr lang="tr-TR" sz="2000" dirty="0">
                <a:latin typeface="Calibri" pitchFamily="34" charset="0"/>
              </a:rPr>
              <a:t> Ankara, TTK, 1983.</a:t>
            </a:r>
          </a:p>
          <a:p>
            <a:pPr marL="228600" indent="-228600">
              <a:lnSpc>
                <a:spcPct val="90000"/>
              </a:lnSpc>
              <a:spcBef>
                <a:spcPts val="1000"/>
              </a:spcBef>
              <a:buFont typeface="Arial" charset="0"/>
              <a:buChar char="•"/>
            </a:pPr>
            <a:endParaRPr lang="tr-TR" sz="2400" dirty="0">
              <a:latin typeface="Calibri" pitchFamily="34" charset="0"/>
            </a:endParaRPr>
          </a:p>
          <a:p>
            <a:pPr marL="228600" indent="-228600">
              <a:lnSpc>
                <a:spcPct val="90000"/>
              </a:lnSpc>
              <a:spcBef>
                <a:spcPts val="1000"/>
              </a:spcBef>
              <a:buFont typeface="Arial" charset="0"/>
              <a:buChar char="•"/>
            </a:pPr>
            <a:endParaRPr lang="tr-TR" sz="2400" dirty="0">
              <a:latin typeface="Calibri" pitchFamily="34" charset="0"/>
            </a:endParaRPr>
          </a:p>
        </p:txBody>
      </p:sp>
      <p:sp>
        <p:nvSpPr>
          <p:cNvPr id="14338" name="Title 1"/>
          <p:cNvSpPr txBox="1">
            <a:spLocks/>
          </p:cNvSpPr>
          <p:nvPr/>
        </p:nvSpPr>
        <p:spPr bwMode="auto">
          <a:xfrm>
            <a:off x="254000" y="195263"/>
            <a:ext cx="8664575" cy="879475"/>
          </a:xfrm>
          <a:prstGeom prst="rect">
            <a:avLst/>
          </a:prstGeom>
          <a:noFill/>
          <a:ln w="9525">
            <a:noFill/>
            <a:miter lim="800000"/>
            <a:headEnd/>
            <a:tailEnd/>
          </a:ln>
        </p:spPr>
        <p:txBody>
          <a:bodyPr/>
          <a:lstStyle/>
          <a:p>
            <a:pPr>
              <a:lnSpc>
                <a:spcPct val="90000"/>
              </a:lnSpc>
            </a:pPr>
            <a:r>
              <a:rPr lang="tr-TR" sz="4000" b="1">
                <a:solidFill>
                  <a:srgbClr val="D82331"/>
                </a:solidFill>
                <a:latin typeface="Calibri Light" pitchFamily="34" charset="0"/>
              </a:rPr>
              <a:t>Ders Kaynakları</a:t>
            </a:r>
            <a:endParaRPr lang="en-US" sz="4000" b="1">
              <a:solidFill>
                <a:srgbClr val="D82331"/>
              </a:solidFill>
              <a:latin typeface="Calibri Light" pitchFamily="34"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Content Placeholder 2"/>
          <p:cNvSpPr txBox="1">
            <a:spLocks/>
          </p:cNvSpPr>
          <p:nvPr/>
        </p:nvSpPr>
        <p:spPr bwMode="auto">
          <a:xfrm>
            <a:off x="330200" y="153988"/>
            <a:ext cx="11328400" cy="6418262"/>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r>
              <a:rPr lang="tr-TR" sz="2600" dirty="0">
                <a:latin typeface="Calibri" pitchFamily="34" charset="0"/>
              </a:rPr>
              <a:t>Sevr Antlaşması, Osmanlı diplomasisinin en ağır antlaşmasıdır. </a:t>
            </a:r>
            <a:endParaRPr lang="tr-TR" sz="2600" dirty="0" smtClean="0">
              <a:latin typeface="Calibri" pitchFamily="34" charset="0"/>
            </a:endParaRPr>
          </a:p>
          <a:p>
            <a:pPr marL="228600" indent="-228600" algn="just">
              <a:lnSpc>
                <a:spcPct val="90000"/>
              </a:lnSpc>
              <a:spcBef>
                <a:spcPts val="1000"/>
              </a:spcBef>
              <a:buFont typeface="Arial" charset="0"/>
              <a:buChar char="•"/>
            </a:pPr>
            <a:r>
              <a:rPr lang="tr-TR" sz="2600" dirty="0" smtClean="0">
                <a:latin typeface="Calibri" pitchFamily="34" charset="0"/>
              </a:rPr>
              <a:t>Bu </a:t>
            </a:r>
            <a:r>
              <a:rPr lang="tr-TR" sz="2600" dirty="0">
                <a:latin typeface="Calibri" pitchFamily="34" charset="0"/>
              </a:rPr>
              <a:t>durum Sevr Antlaşması’nı Osmanlı Devleti için </a:t>
            </a:r>
            <a:r>
              <a:rPr lang="tr-TR" sz="2600" dirty="0">
                <a:solidFill>
                  <a:srgbClr val="D82331"/>
                </a:solidFill>
                <a:latin typeface="Calibri" pitchFamily="34" charset="0"/>
              </a:rPr>
              <a:t>«teslimiyet ve çöküş belgesi»</a:t>
            </a:r>
            <a:r>
              <a:rPr lang="tr-TR" sz="2600" dirty="0">
                <a:latin typeface="Calibri" pitchFamily="34" charset="0"/>
              </a:rPr>
              <a:t> haline getirmiştir.</a:t>
            </a:r>
          </a:p>
          <a:p>
            <a:pPr marL="228600" indent="-228600" algn="just">
              <a:lnSpc>
                <a:spcPct val="90000"/>
              </a:lnSpc>
              <a:spcBef>
                <a:spcPts val="1000"/>
              </a:spcBef>
              <a:buFont typeface="Arial" charset="0"/>
              <a:buChar char="•"/>
            </a:pPr>
            <a:r>
              <a:rPr lang="tr-TR" sz="2600" dirty="0">
                <a:solidFill>
                  <a:srgbClr val="FF0000"/>
                </a:solidFill>
                <a:latin typeface="Calibri" pitchFamily="34" charset="0"/>
              </a:rPr>
              <a:t>Sevr Antlaşması, hiçbir zaman milli iradeyi yansıtan bir meclisçe onaylanmamıştır. </a:t>
            </a:r>
            <a:r>
              <a:rPr lang="tr-TR" sz="2600" dirty="0">
                <a:latin typeface="Calibri" pitchFamily="34" charset="0"/>
              </a:rPr>
              <a:t>Antlaşmanın imzalanması Saltanat Şurası’nda kararlaştırılmıştır</a:t>
            </a:r>
            <a:r>
              <a:rPr lang="tr-TR" sz="2600" dirty="0" smtClean="0">
                <a:latin typeface="Calibri" pitchFamily="34" charset="0"/>
              </a:rPr>
              <a:t>.</a:t>
            </a:r>
          </a:p>
          <a:p>
            <a:pPr marL="228600" indent="-228600" algn="just">
              <a:lnSpc>
                <a:spcPct val="90000"/>
              </a:lnSpc>
              <a:spcBef>
                <a:spcPts val="1000"/>
              </a:spcBef>
              <a:buFont typeface="Arial" charset="0"/>
              <a:buChar char="•"/>
            </a:pPr>
            <a:r>
              <a:rPr lang="tr-TR" sz="2600" b="1" dirty="0" smtClean="0">
                <a:solidFill>
                  <a:srgbClr val="0070C0"/>
                </a:solidFill>
                <a:latin typeface="Calibri" pitchFamily="34" charset="0"/>
              </a:rPr>
              <a:t>TBMM’NİN SEVR ANTLAŞMASINA TEPKİSİ</a:t>
            </a:r>
            <a:endParaRPr lang="tr-TR" sz="2600" b="1" dirty="0">
              <a:solidFill>
                <a:srgbClr val="0070C0"/>
              </a:solidFill>
              <a:latin typeface="Calibri" pitchFamily="34" charset="0"/>
            </a:endParaRPr>
          </a:p>
          <a:p>
            <a:pPr marL="514350" indent="-514350" algn="just">
              <a:lnSpc>
                <a:spcPct val="90000"/>
              </a:lnSpc>
              <a:spcBef>
                <a:spcPts val="1000"/>
              </a:spcBef>
              <a:buFont typeface="+mj-lt"/>
              <a:buAutoNum type="arabicPeriod"/>
            </a:pPr>
            <a:r>
              <a:rPr lang="tr-TR" sz="2600" dirty="0" smtClean="0">
                <a:latin typeface="Calibri" pitchFamily="34" charset="0"/>
              </a:rPr>
              <a:t>TBMM </a:t>
            </a:r>
            <a:r>
              <a:rPr lang="tr-TR" sz="2600" dirty="0">
                <a:latin typeface="Calibri" pitchFamily="34" charset="0"/>
              </a:rPr>
              <a:t>Hükümeti ise daha antlaşma imzalanmadan önce 7 Haziran 1920 tarihli kanunla </a:t>
            </a:r>
            <a:r>
              <a:rPr lang="tr-TR" sz="2600" dirty="0">
                <a:solidFill>
                  <a:srgbClr val="FF0000"/>
                </a:solidFill>
                <a:latin typeface="Calibri" pitchFamily="34" charset="0"/>
              </a:rPr>
              <a:t>«16 Mart 1920’den itibaren İstanbul Hükümetince imzalanan hiçbir antlaşmanın kabul edilmeyeceğini, milletin tek ve gerçek temsilcisinin TBMM olduğunu»</a:t>
            </a:r>
            <a:r>
              <a:rPr lang="tr-TR" sz="2600" dirty="0">
                <a:latin typeface="Calibri" pitchFamily="34" charset="0"/>
              </a:rPr>
              <a:t> ilan etmiştir.  </a:t>
            </a:r>
          </a:p>
          <a:p>
            <a:pPr marL="514350" indent="-514350" algn="just">
              <a:lnSpc>
                <a:spcPct val="90000"/>
              </a:lnSpc>
              <a:spcBef>
                <a:spcPts val="1000"/>
              </a:spcBef>
              <a:buFont typeface="+mj-lt"/>
              <a:buAutoNum type="arabicPeriod"/>
            </a:pPr>
            <a:r>
              <a:rPr lang="tr-TR" sz="2600" dirty="0">
                <a:solidFill>
                  <a:schemeClr val="hlink"/>
                </a:solidFill>
                <a:latin typeface="Calibri" pitchFamily="34" charset="0"/>
              </a:rPr>
              <a:t>Antlaşmanın imzalanmasından sonra TBMM, Kazım Karabekir Paşa’nın teklifi üzerine Sevr Antlaşmasını imzalayanları gıyabında </a:t>
            </a:r>
            <a:r>
              <a:rPr lang="tr-TR" sz="2600" dirty="0">
                <a:solidFill>
                  <a:srgbClr val="D82331"/>
                </a:solidFill>
                <a:latin typeface="Calibri" pitchFamily="34" charset="0"/>
              </a:rPr>
              <a:t>«Hıyanet-i Vataniye Kanunu»</a:t>
            </a:r>
            <a:r>
              <a:rPr lang="tr-TR" sz="2600" dirty="0">
                <a:solidFill>
                  <a:schemeClr val="hlink"/>
                </a:solidFill>
                <a:latin typeface="Calibri" pitchFamily="34" charset="0"/>
              </a:rPr>
              <a:t> kapsamında yargılayarak idama mahkum etmiştir.</a:t>
            </a:r>
            <a:r>
              <a:rPr lang="tr-TR" sz="2600" dirty="0">
                <a:solidFill>
                  <a:schemeClr val="accent1"/>
                </a:solidFill>
                <a:latin typeface="Calibri" pitchFamily="34" charset="0"/>
              </a:rPr>
              <a:t> </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Content Placeholder 2"/>
          <p:cNvSpPr txBox="1">
            <a:spLocks/>
          </p:cNvSpPr>
          <p:nvPr/>
        </p:nvSpPr>
        <p:spPr bwMode="auto">
          <a:xfrm>
            <a:off x="935038" y="1450975"/>
            <a:ext cx="7607300" cy="3890963"/>
          </a:xfrm>
          <a:prstGeom prst="rect">
            <a:avLst/>
          </a:prstGeom>
          <a:noFill/>
          <a:ln w="9525">
            <a:noFill/>
            <a:miter lim="800000"/>
            <a:headEnd/>
            <a:tailEnd/>
          </a:ln>
        </p:spPr>
        <p:txBody>
          <a:bodyPr/>
          <a:lstStyle/>
          <a:p>
            <a:pPr>
              <a:lnSpc>
                <a:spcPct val="90000"/>
              </a:lnSpc>
              <a:spcBef>
                <a:spcPts val="1000"/>
              </a:spcBef>
              <a:buFont typeface="Arial" charset="0"/>
              <a:buNone/>
            </a:pPr>
            <a:endParaRPr lang="tr-TR" sz="2600">
              <a:latin typeface="Calibri" pitchFamily="34" charset="0"/>
            </a:endParaRPr>
          </a:p>
        </p:txBody>
      </p:sp>
      <p:sp>
        <p:nvSpPr>
          <p:cNvPr id="43010" name="Metin kutusu 1"/>
          <p:cNvSpPr txBox="1">
            <a:spLocks noChangeArrowheads="1"/>
          </p:cNvSpPr>
          <p:nvPr/>
        </p:nvSpPr>
        <p:spPr bwMode="auto">
          <a:xfrm>
            <a:off x="603250" y="425450"/>
            <a:ext cx="2913063" cy="2124075"/>
          </a:xfrm>
          <a:prstGeom prst="rect">
            <a:avLst/>
          </a:prstGeom>
          <a:noFill/>
          <a:ln w="9525">
            <a:noFill/>
            <a:miter lim="800000"/>
            <a:headEnd/>
            <a:tailEnd/>
          </a:ln>
        </p:spPr>
        <p:txBody>
          <a:bodyPr>
            <a:spAutoFit/>
          </a:bodyPr>
          <a:lstStyle/>
          <a:p>
            <a:r>
              <a:rPr lang="tr-TR" sz="4400">
                <a:solidFill>
                  <a:schemeClr val="bg1"/>
                </a:solidFill>
                <a:latin typeface="Calibri" pitchFamily="34" charset="0"/>
              </a:rPr>
              <a:t>Osmanlı Devleti’nde Ermeniler</a:t>
            </a:r>
          </a:p>
        </p:txBody>
      </p:sp>
      <p:sp>
        <p:nvSpPr>
          <p:cNvPr id="43011" name="Metin kutusu 11"/>
          <p:cNvSpPr txBox="1">
            <a:spLocks noChangeArrowheads="1"/>
          </p:cNvSpPr>
          <p:nvPr/>
        </p:nvSpPr>
        <p:spPr bwMode="auto">
          <a:xfrm>
            <a:off x="303213" y="201613"/>
            <a:ext cx="11668125" cy="6334042"/>
          </a:xfrm>
          <a:prstGeom prst="rect">
            <a:avLst/>
          </a:prstGeom>
          <a:noFill/>
          <a:ln w="9525">
            <a:noFill/>
            <a:miter lim="800000"/>
            <a:headEnd/>
            <a:tailEnd/>
          </a:ln>
        </p:spPr>
        <p:txBody>
          <a:bodyPr>
            <a:spAutoFit/>
          </a:bodyPr>
          <a:lstStyle/>
          <a:p>
            <a:pPr marL="342900" indent="-342900" eaLnBrk="0" hangingPunct="0">
              <a:lnSpc>
                <a:spcPct val="90000"/>
              </a:lnSpc>
              <a:spcBef>
                <a:spcPts val="1000"/>
              </a:spcBef>
              <a:buFont typeface="Arial" charset="0"/>
              <a:buChar char="•"/>
            </a:pPr>
            <a:r>
              <a:rPr lang="tr-TR" sz="2400" b="1" dirty="0">
                <a:solidFill>
                  <a:srgbClr val="D82331"/>
                </a:solidFill>
                <a:latin typeface="Calibri" pitchFamily="34" charset="0"/>
              </a:rPr>
              <a:t>Kurtuluş Savaşı'nda Doğu Cephesi:</a:t>
            </a:r>
          </a:p>
          <a:p>
            <a:pPr marL="342900" indent="-342900" algn="just">
              <a:buFont typeface="Arial" charset="0"/>
              <a:buChar char="•"/>
            </a:pPr>
            <a:r>
              <a:rPr lang="tr-TR" sz="2400" b="1" dirty="0">
                <a:solidFill>
                  <a:srgbClr val="D82331"/>
                </a:solidFill>
                <a:latin typeface="Calibri" pitchFamily="34" charset="0"/>
              </a:rPr>
              <a:t>Ermeni Meselesi:</a:t>
            </a:r>
          </a:p>
          <a:p>
            <a:pPr marL="342900" indent="-342900" algn="just">
              <a:buFont typeface="Arial" charset="0"/>
              <a:buChar char="•"/>
            </a:pPr>
            <a:r>
              <a:rPr lang="tr-TR" sz="2400" dirty="0">
                <a:latin typeface="Calibri" pitchFamily="34" charset="0"/>
              </a:rPr>
              <a:t>Osmanlı Devleti’nde 19. yüzyıla kadar Ermeniler «</a:t>
            </a:r>
            <a:r>
              <a:rPr lang="tr-TR" sz="2400" b="1" dirty="0">
                <a:solidFill>
                  <a:schemeClr val="accent1"/>
                </a:solidFill>
                <a:latin typeface="Calibri" pitchFamily="34" charset="0"/>
              </a:rPr>
              <a:t>millet-i </a:t>
            </a:r>
            <a:r>
              <a:rPr lang="tr-TR" sz="2400" b="1" dirty="0" err="1">
                <a:solidFill>
                  <a:schemeClr val="accent1"/>
                </a:solidFill>
                <a:latin typeface="Calibri" pitchFamily="34" charset="0"/>
              </a:rPr>
              <a:t>sadıka</a:t>
            </a:r>
            <a:r>
              <a:rPr lang="tr-TR" sz="2400" dirty="0">
                <a:latin typeface="Calibri" pitchFamily="34" charset="0"/>
              </a:rPr>
              <a:t>» olarak adlandırılmışlardır.</a:t>
            </a:r>
          </a:p>
          <a:p>
            <a:pPr marL="342900" indent="-342900" algn="just">
              <a:buFont typeface="Arial" charset="0"/>
              <a:buChar char="•"/>
            </a:pPr>
            <a:r>
              <a:rPr lang="tr-TR" sz="2400" dirty="0">
                <a:latin typeface="Calibri" pitchFamily="34" charset="0"/>
              </a:rPr>
              <a:t>Özellikle imparatorluğun doğu ve orta vilayetlerinde yaşayan Ermeniler </a:t>
            </a:r>
            <a:r>
              <a:rPr lang="tr-TR" sz="2400" dirty="0" smtClean="0">
                <a:latin typeface="Calibri" pitchFamily="34" charset="0"/>
              </a:rPr>
              <a:t>başta </a:t>
            </a:r>
            <a:r>
              <a:rPr lang="tr-TR" sz="2400" dirty="0">
                <a:latin typeface="Calibri" pitchFamily="34" charset="0"/>
              </a:rPr>
              <a:t>din olmak üzere, pek çok konuda serbest bırakılmışlardır.</a:t>
            </a:r>
          </a:p>
          <a:p>
            <a:pPr marL="342900" indent="-342900" algn="just">
              <a:buFont typeface="Arial" charset="0"/>
              <a:buChar char="•"/>
            </a:pPr>
            <a:r>
              <a:rPr lang="tr-TR" sz="2400" dirty="0">
                <a:latin typeface="Calibri" pitchFamily="34" charset="0"/>
              </a:rPr>
              <a:t>1326 yılında merkezi Kütahya olan </a:t>
            </a:r>
            <a:r>
              <a:rPr lang="tr-TR" sz="2400" b="1" dirty="0" err="1">
                <a:solidFill>
                  <a:schemeClr val="accent1"/>
                </a:solidFill>
                <a:latin typeface="Calibri" pitchFamily="34" charset="0"/>
              </a:rPr>
              <a:t>Gregoryan</a:t>
            </a:r>
            <a:r>
              <a:rPr lang="tr-TR" sz="2400" b="1" dirty="0">
                <a:solidFill>
                  <a:schemeClr val="accent1"/>
                </a:solidFill>
                <a:latin typeface="Calibri" pitchFamily="34" charset="0"/>
              </a:rPr>
              <a:t> Ermeni Kilisesi </a:t>
            </a:r>
            <a:r>
              <a:rPr lang="tr-TR" sz="2400" dirty="0">
                <a:latin typeface="Calibri" pitchFamily="34" charset="0"/>
              </a:rPr>
              <a:t>o zamanki başkent Bursa’ya taşınmıştır. 1453’te İstanbul’un fethinin ardından Fatih Sultan Mehmet, Rum Ortodoks Patrikhanesi’ne ilaveten </a:t>
            </a:r>
            <a:r>
              <a:rPr lang="tr-TR" sz="2400" b="1" dirty="0">
                <a:solidFill>
                  <a:schemeClr val="accent1"/>
                </a:solidFill>
                <a:latin typeface="Calibri" pitchFamily="34" charset="0"/>
              </a:rPr>
              <a:t>İstanbul’da bağımsız bir Ermeni Patrikliğinin kurulmasına </a:t>
            </a:r>
            <a:r>
              <a:rPr lang="tr-TR" sz="2400" dirty="0">
                <a:latin typeface="Calibri" pitchFamily="34" charset="0"/>
              </a:rPr>
              <a:t>izin vermiştir. Bu şekilde oluşturulan ve adına </a:t>
            </a:r>
            <a:r>
              <a:rPr lang="tr-TR" sz="2400" dirty="0">
                <a:solidFill>
                  <a:srgbClr val="D82331"/>
                </a:solidFill>
                <a:latin typeface="Calibri" pitchFamily="34" charset="0"/>
              </a:rPr>
              <a:t>«Osmanlı millet sistemi»</a:t>
            </a:r>
            <a:r>
              <a:rPr lang="tr-TR" sz="2400" dirty="0" smtClean="0">
                <a:latin typeface="Calibri" pitchFamily="34" charset="0"/>
              </a:rPr>
              <a:t> denilen </a:t>
            </a:r>
            <a:r>
              <a:rPr lang="tr-TR" sz="2400" dirty="0">
                <a:latin typeface="Calibri" pitchFamily="34" charset="0"/>
              </a:rPr>
              <a:t>bu sistemde diğer azınlık unsurlar gibi de Ermeniler din, kültür, ticaret, sanat vb. </a:t>
            </a:r>
            <a:r>
              <a:rPr lang="tr-TR" sz="2400" dirty="0" smtClean="0">
                <a:latin typeface="Calibri" pitchFamily="34" charset="0"/>
              </a:rPr>
              <a:t>alanlarda </a:t>
            </a:r>
            <a:r>
              <a:rPr lang="tr-TR" sz="2400" dirty="0">
                <a:latin typeface="Calibri" pitchFamily="34" charset="0"/>
              </a:rPr>
              <a:t>tam bir serbestliğe sahip olmuşlardır. </a:t>
            </a:r>
            <a:r>
              <a:rPr lang="tr-TR" sz="2400" dirty="0" smtClean="0">
                <a:latin typeface="Calibri" pitchFamily="34" charset="0"/>
              </a:rPr>
              <a:t> </a:t>
            </a:r>
            <a:endParaRPr lang="tr-TR" sz="2400" dirty="0">
              <a:latin typeface="Calibri" pitchFamily="34" charset="0"/>
            </a:endParaRPr>
          </a:p>
          <a:p>
            <a:pPr marL="342900" indent="-342900" algn="just">
              <a:buFont typeface="Arial" charset="0"/>
              <a:buChar char="•"/>
            </a:pPr>
            <a:r>
              <a:rPr lang="tr-TR" sz="2400" dirty="0"/>
              <a:t>1789 Fransız İhtilali’nin yaydığı </a:t>
            </a:r>
            <a:r>
              <a:rPr lang="tr-TR" sz="2400" b="1" dirty="0">
                <a:solidFill>
                  <a:srgbClr val="FF0000"/>
                </a:solidFill>
              </a:rPr>
              <a:t>milliyetçilik</a:t>
            </a:r>
            <a:r>
              <a:rPr lang="tr-TR" sz="2400" dirty="0"/>
              <a:t> fikri Osmanlı sınırların içerisinde yaşayan farklı etnik gruplar gibi Ermeni milliyetçiliğini de tetiklemiştir. 1802 Sırp isyanının ardından 1812 Bükreş Antlaşması ile Sırbistan’a özerklik verilmesi; 1829 Edirne Antlaşması ile bu defa Rumların doğrudan bağımsızlık elde ederek Yunanistan’ın kurulması Ermeni milliyetçileri için örnek oluşturmuştur.</a:t>
            </a:r>
            <a:endParaRPr lang="tr-TR" sz="2400" dirty="0">
              <a:latin typeface="Calibri" pitchFamily="34" charset="0"/>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Content Placeholder 2"/>
          <p:cNvSpPr txBox="1">
            <a:spLocks/>
          </p:cNvSpPr>
          <p:nvPr/>
        </p:nvSpPr>
        <p:spPr bwMode="auto">
          <a:xfrm>
            <a:off x="935038" y="1450975"/>
            <a:ext cx="7607300" cy="3890963"/>
          </a:xfrm>
          <a:prstGeom prst="rect">
            <a:avLst/>
          </a:prstGeom>
          <a:noFill/>
          <a:ln w="9525">
            <a:noFill/>
            <a:miter lim="800000"/>
            <a:headEnd/>
            <a:tailEnd/>
          </a:ln>
        </p:spPr>
        <p:txBody>
          <a:bodyPr/>
          <a:lstStyle/>
          <a:p>
            <a:pPr>
              <a:lnSpc>
                <a:spcPct val="90000"/>
              </a:lnSpc>
              <a:spcBef>
                <a:spcPts val="1000"/>
              </a:spcBef>
              <a:buFont typeface="Arial" charset="0"/>
              <a:buNone/>
            </a:pPr>
            <a:endParaRPr lang="tr-TR" sz="2600">
              <a:latin typeface="Calibri" pitchFamily="34" charset="0"/>
            </a:endParaRPr>
          </a:p>
        </p:txBody>
      </p:sp>
      <p:sp>
        <p:nvSpPr>
          <p:cNvPr id="46083" name="Metin kutusu 1"/>
          <p:cNvSpPr txBox="1">
            <a:spLocks noChangeArrowheads="1"/>
          </p:cNvSpPr>
          <p:nvPr/>
        </p:nvSpPr>
        <p:spPr bwMode="auto">
          <a:xfrm>
            <a:off x="603250" y="425450"/>
            <a:ext cx="2913063" cy="2124075"/>
          </a:xfrm>
          <a:prstGeom prst="rect">
            <a:avLst/>
          </a:prstGeom>
          <a:noFill/>
          <a:ln w="9525">
            <a:noFill/>
            <a:miter lim="800000"/>
            <a:headEnd/>
            <a:tailEnd/>
          </a:ln>
        </p:spPr>
        <p:txBody>
          <a:bodyPr>
            <a:spAutoFit/>
          </a:bodyPr>
          <a:lstStyle/>
          <a:p>
            <a:r>
              <a:rPr lang="tr-TR" sz="4400">
                <a:solidFill>
                  <a:schemeClr val="bg1"/>
                </a:solidFill>
                <a:latin typeface="Calibri" pitchFamily="34" charset="0"/>
              </a:rPr>
              <a:t>Ermeni Meselesinin Doğuşu</a:t>
            </a:r>
          </a:p>
        </p:txBody>
      </p:sp>
      <p:sp>
        <p:nvSpPr>
          <p:cNvPr id="46084" name="Metin kutusu 11"/>
          <p:cNvSpPr txBox="1">
            <a:spLocks noChangeArrowheads="1"/>
          </p:cNvSpPr>
          <p:nvPr/>
        </p:nvSpPr>
        <p:spPr bwMode="auto">
          <a:xfrm>
            <a:off x="388938" y="201613"/>
            <a:ext cx="11803062" cy="6299200"/>
          </a:xfrm>
          <a:prstGeom prst="rect">
            <a:avLst/>
          </a:prstGeom>
          <a:noFill/>
          <a:ln w="9525">
            <a:noFill/>
            <a:miter lim="800000"/>
            <a:headEnd/>
            <a:tailEnd/>
          </a:ln>
        </p:spPr>
        <p:txBody>
          <a:bodyPr>
            <a:spAutoFit/>
          </a:bodyPr>
          <a:lstStyle/>
          <a:p>
            <a:pPr marL="342900" indent="-342900" algn="just">
              <a:buFont typeface="Arial" charset="0"/>
              <a:buChar char="•"/>
            </a:pPr>
            <a:r>
              <a:rPr lang="tr-TR" sz="2400">
                <a:latin typeface="Calibri" pitchFamily="34" charset="0"/>
              </a:rPr>
              <a:t>1773-74 Osmanlı-Rus Savaşı sonrasında imzalanan 1774 Küçük Kaynarca Antlaşması ile Rusya Osmanlı sınırları içinde yaşayan </a:t>
            </a:r>
            <a:r>
              <a:rPr lang="tr-TR" sz="2400">
                <a:solidFill>
                  <a:schemeClr val="accent1"/>
                </a:solidFill>
                <a:latin typeface="Calibri" pitchFamily="34" charset="0"/>
              </a:rPr>
              <a:t>Ortodoks tebaa üzerinde koruyuculuk hakkı </a:t>
            </a:r>
            <a:r>
              <a:rPr lang="tr-TR" sz="2400">
                <a:latin typeface="Calibri" pitchFamily="34" charset="0"/>
              </a:rPr>
              <a:t>elde etmiş, bu sayede, Balkanlardaki Ortodoks Slavları ve doğudaki Ortodoks Ermenileri Osmanlı aleyhine kışkırtmaya başlamıştır. Ermeni milliyetçiliğinin inşası açısından dil çalışmalarına önem veren Rusya, 1816’da Moskova’da </a:t>
            </a:r>
            <a:r>
              <a:rPr lang="tr-TR" sz="2400" b="1">
                <a:solidFill>
                  <a:schemeClr val="accent1"/>
                </a:solidFill>
                <a:latin typeface="Calibri" pitchFamily="34" charset="0"/>
              </a:rPr>
              <a:t>“Ermeni Şark Dilleri Enstitüsü”</a:t>
            </a:r>
            <a:r>
              <a:rPr lang="tr-TR" sz="2400">
                <a:latin typeface="Calibri" pitchFamily="34" charset="0"/>
              </a:rPr>
              <a:t>nü kurmuştur.</a:t>
            </a:r>
          </a:p>
          <a:p>
            <a:pPr marL="342900" indent="-342900" algn="just">
              <a:buFont typeface="Arial" charset="0"/>
              <a:buChar char="•"/>
            </a:pPr>
            <a:r>
              <a:rPr lang="tr-TR" sz="2400">
                <a:latin typeface="Calibri" pitchFamily="34" charset="0"/>
              </a:rPr>
              <a:t>1826-1829 yılları arasında İran’la giriştiği mücadeleyi kazanan Rusya, Revan ve Nahcivan Hanlıklarını birleştirerek </a:t>
            </a:r>
            <a:r>
              <a:rPr lang="tr-TR" sz="2400" b="1">
                <a:solidFill>
                  <a:schemeClr val="accent1"/>
                </a:solidFill>
                <a:latin typeface="Calibri" pitchFamily="34" charset="0"/>
              </a:rPr>
              <a:t>Ermeni Vilayeti’nin</a:t>
            </a:r>
            <a:r>
              <a:rPr lang="tr-TR" sz="2400">
                <a:latin typeface="Calibri" pitchFamily="34" charset="0"/>
              </a:rPr>
              <a:t> kurulmasını sağlamıştır.</a:t>
            </a:r>
          </a:p>
          <a:p>
            <a:pPr marL="342900" indent="-342900" algn="just">
              <a:buFont typeface="Arial" charset="0"/>
              <a:buChar char="•"/>
            </a:pPr>
            <a:r>
              <a:rPr lang="tr-TR" sz="2400">
                <a:latin typeface="Calibri" pitchFamily="34" charset="0"/>
              </a:rPr>
              <a:t>Böylece, kendi sınırları içerisinde Ermeniler için bir vilayet kuran ve Ermeni dilinin gelişimi için enstitü oluşturan Rusya bu suretle Ermeniler üzerinde siyasal ve kültürel açıdan nüfuz oluşturmaya çalışsa da bu dönemde Ermenileri kullanarak Osmanlı iç işlerine müdahale arzusunda olan tek devlet Rusya değildir. Doğu Sorunu çerçevesinde İngiltere ve Fransa’nın Osmanlı toprakları üzerinde takip ettikleri misyonerlik faaliyetleri neticesinde Ermeniler dinsel açıdan üç farklı mezhebe bölünmüşlerdir:</a:t>
            </a:r>
          </a:p>
          <a:p>
            <a:pPr marL="342900" indent="-342900"/>
            <a:r>
              <a:rPr lang="tr-TR" sz="2400">
                <a:latin typeface="Calibri" pitchFamily="34" charset="0"/>
              </a:rPr>
              <a:t>	</a:t>
            </a:r>
            <a:r>
              <a:rPr lang="tr-TR" sz="2400" b="1">
                <a:solidFill>
                  <a:srgbClr val="C00000"/>
                </a:solidFill>
                <a:latin typeface="Calibri" pitchFamily="34" charset="0"/>
              </a:rPr>
              <a:t>Ortodoks Ermeni Cemaati	Rusya</a:t>
            </a:r>
            <a:r>
              <a:rPr lang="tr-TR" sz="2400">
                <a:latin typeface="Calibri" pitchFamily="34" charset="0"/>
              </a:rPr>
              <a:t>			Her bir devlet bu şekilde Osmanlı  </a:t>
            </a:r>
          </a:p>
          <a:p>
            <a:pPr marL="342900" indent="-342900"/>
            <a:r>
              <a:rPr lang="tr-TR" sz="2400">
                <a:latin typeface="Calibri" pitchFamily="34" charset="0"/>
              </a:rPr>
              <a:t>	</a:t>
            </a:r>
            <a:r>
              <a:rPr lang="tr-TR" sz="2400" b="1">
                <a:solidFill>
                  <a:srgbClr val="C00000"/>
                </a:solidFill>
                <a:latin typeface="Calibri" pitchFamily="34" charset="0"/>
              </a:rPr>
              <a:t>Katolik Ermeni Cemaati  	Fransa (1831)</a:t>
            </a:r>
            <a:r>
              <a:rPr lang="tr-TR" sz="2400">
                <a:latin typeface="Calibri" pitchFamily="34" charset="0"/>
              </a:rPr>
              <a:t>		iç işlerine müdahale fırsatı bulur.</a:t>
            </a:r>
          </a:p>
          <a:p>
            <a:pPr marL="342900" indent="-342900"/>
            <a:r>
              <a:rPr lang="tr-TR" sz="2400">
                <a:latin typeface="Calibri" pitchFamily="34" charset="0"/>
              </a:rPr>
              <a:t>	</a:t>
            </a:r>
            <a:r>
              <a:rPr lang="tr-TR" sz="2400" b="1">
                <a:solidFill>
                  <a:srgbClr val="C00000"/>
                </a:solidFill>
                <a:latin typeface="Calibri" pitchFamily="34" charset="0"/>
              </a:rPr>
              <a:t>Protestan Ermeni Cemaati	İngiltere (1850)</a:t>
            </a:r>
            <a:endParaRPr lang="tr-TR" sz="2200">
              <a:latin typeface="Calibri" pitchFamily="34" charset="0"/>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Content Placeholder 2"/>
          <p:cNvSpPr txBox="1">
            <a:spLocks/>
          </p:cNvSpPr>
          <p:nvPr/>
        </p:nvSpPr>
        <p:spPr bwMode="auto">
          <a:xfrm>
            <a:off x="217488" y="282575"/>
            <a:ext cx="10839450" cy="5851525"/>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endParaRPr lang="tr-TR" sz="2200">
              <a:solidFill>
                <a:srgbClr val="FF0000"/>
              </a:solidFill>
              <a:latin typeface="Calibri" pitchFamily="34" charset="0"/>
            </a:endParaRPr>
          </a:p>
        </p:txBody>
      </p:sp>
      <p:sp>
        <p:nvSpPr>
          <p:cNvPr id="48130" name="Metin kutusu 1"/>
          <p:cNvSpPr txBox="1">
            <a:spLocks noChangeArrowheads="1"/>
          </p:cNvSpPr>
          <p:nvPr/>
        </p:nvSpPr>
        <p:spPr bwMode="auto">
          <a:xfrm>
            <a:off x="292100" y="282575"/>
            <a:ext cx="10807700" cy="5601533"/>
          </a:xfrm>
          <a:prstGeom prst="rect">
            <a:avLst/>
          </a:prstGeom>
          <a:noFill/>
          <a:ln w="9525">
            <a:noFill/>
            <a:miter lim="800000"/>
            <a:headEnd/>
            <a:tailEnd/>
          </a:ln>
        </p:spPr>
        <p:txBody>
          <a:bodyPr>
            <a:spAutoFit/>
          </a:bodyPr>
          <a:lstStyle/>
          <a:p>
            <a:pPr marL="342900" indent="-342900" algn="just">
              <a:buFont typeface="Arial" charset="0"/>
              <a:buChar char="•"/>
            </a:pPr>
            <a:r>
              <a:rPr lang="tr-TR" sz="2400" dirty="0">
                <a:latin typeface="Calibri" pitchFamily="34" charset="0"/>
              </a:rPr>
              <a:t>Dış müdahaleye son vermek isteyen Osmanlı Devleti </a:t>
            </a:r>
            <a:r>
              <a:rPr lang="tr-TR" sz="2400" b="1" dirty="0">
                <a:solidFill>
                  <a:schemeClr val="accent1"/>
                </a:solidFill>
                <a:latin typeface="Calibri" pitchFamily="34" charset="0"/>
              </a:rPr>
              <a:t>1863’te «Ermeni Millet </a:t>
            </a:r>
            <a:r>
              <a:rPr lang="tr-TR" sz="2400" b="1" dirty="0" err="1">
                <a:solidFill>
                  <a:schemeClr val="accent1"/>
                </a:solidFill>
                <a:latin typeface="Calibri" pitchFamily="34" charset="0"/>
              </a:rPr>
              <a:t>Nizamnamesi»ni</a:t>
            </a:r>
            <a:r>
              <a:rPr lang="tr-TR" sz="2400" b="1" dirty="0">
                <a:solidFill>
                  <a:schemeClr val="accent1"/>
                </a:solidFill>
                <a:latin typeface="Calibri" pitchFamily="34" charset="0"/>
              </a:rPr>
              <a:t> </a:t>
            </a:r>
            <a:r>
              <a:rPr lang="tr-TR" sz="2400" dirty="0">
                <a:latin typeface="Calibri" pitchFamily="34" charset="0"/>
              </a:rPr>
              <a:t>yayınlamıştır. Bu suretle Ermeniler dini, sosyal ve kültürel serbestlik yanında siyasallaşma konusunda da bazı haklar vermiştir. Islahat Fermanı hükümleri ile uygulama alanı bulan Nizamname ile, Ermenilere "devlet içinde devlet", "yönetim içinde yönetim" denilebilecek kadar ölçüsüz imtiyazlar tanınmıştır.</a:t>
            </a:r>
          </a:p>
          <a:p>
            <a:pPr marL="342900" indent="-342900" algn="just">
              <a:buFont typeface="Arial" charset="0"/>
              <a:buChar char="•"/>
            </a:pPr>
            <a:r>
              <a:rPr lang="tr-TR" sz="2400" dirty="0">
                <a:latin typeface="Calibri" pitchFamily="34" charset="0"/>
              </a:rPr>
              <a:t>99 maddelik "Ermeni Milleti Nizamnamesi", Ermeni Patrikhanesi'ne Ermeni </a:t>
            </a:r>
            <a:r>
              <a:rPr lang="tr-TR" sz="2400" dirty="0" smtClean="0">
                <a:latin typeface="Calibri" pitchFamily="34" charset="0"/>
              </a:rPr>
              <a:t>cemaatini </a:t>
            </a:r>
            <a:r>
              <a:rPr lang="tr-TR" sz="2400" dirty="0">
                <a:latin typeface="Calibri" pitchFamily="34" charset="0"/>
              </a:rPr>
              <a:t>yönetmede geniş yetkiler tanırken, ayrıca Ermeniler sanki "bağımsız bir milletmiş" gibi, bu cemaate, 140 üyeden müteşekkil bir Genel Meclis (Milli Meclis-i Umumî) kurma imkânı da vermekte idi.</a:t>
            </a:r>
          </a:p>
          <a:p>
            <a:pPr marL="342900" indent="-342900" algn="just">
              <a:buFont typeface="Arial" charset="0"/>
              <a:buChar char="•"/>
            </a:pPr>
            <a:endParaRPr lang="tr-TR" sz="2400" dirty="0">
              <a:latin typeface="Calibri" pitchFamily="34" charset="0"/>
            </a:endParaRPr>
          </a:p>
          <a:p>
            <a:pPr marL="342900" indent="-342900" algn="just">
              <a:buFont typeface="Arial" charset="0"/>
              <a:buChar char="•"/>
            </a:pPr>
            <a:r>
              <a:rPr lang="tr-TR" sz="2400" b="1" dirty="0">
                <a:solidFill>
                  <a:schemeClr val="accent1"/>
                </a:solidFill>
                <a:latin typeface="Calibri" pitchFamily="34" charset="0"/>
              </a:rPr>
              <a:t>“Ermeni Milleti Nizamnamesi” </a:t>
            </a:r>
            <a:r>
              <a:rPr lang="tr-TR" sz="2400" b="1" dirty="0">
                <a:solidFill>
                  <a:srgbClr val="D82331"/>
                </a:solidFill>
                <a:latin typeface="Calibri" pitchFamily="34" charset="0"/>
              </a:rPr>
              <a:t>Ermeni toplumunu, devlet içinde devlet haline getirmekte, özerklik vermekteydi.</a:t>
            </a:r>
          </a:p>
          <a:p>
            <a:pPr marL="342900" indent="-342900" algn="just">
              <a:buFont typeface="Arial" charset="0"/>
              <a:buChar char="•"/>
            </a:pPr>
            <a:endParaRPr lang="tr-TR" sz="2400" dirty="0">
              <a:solidFill>
                <a:srgbClr val="D82331"/>
              </a:solidFill>
              <a:latin typeface="Calibri" pitchFamily="34" charset="0"/>
            </a:endParaRPr>
          </a:p>
          <a:p>
            <a:pPr marL="342900" indent="-342900" algn="just">
              <a:buFont typeface="Arial" charset="0"/>
              <a:buChar char="•"/>
            </a:pPr>
            <a:endParaRPr lang="tr-TR" sz="2200" dirty="0">
              <a:solidFill>
                <a:srgbClr val="D82331"/>
              </a:solidFill>
              <a:latin typeface="Calibri" pitchFamily="34" charset="0"/>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extLst>
          </p:cNvPr>
          <p:cNvSpPr txBox="1">
            <a:spLocks/>
          </p:cNvSpPr>
          <p:nvPr/>
        </p:nvSpPr>
        <p:spPr>
          <a:xfrm>
            <a:off x="254000" y="196850"/>
            <a:ext cx="11352213" cy="57118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fontAlgn="auto">
              <a:spcAft>
                <a:spcPts val="0"/>
              </a:spcAft>
              <a:defRPr/>
            </a:pPr>
            <a:endParaRPr lang="tr-TR" sz="2200" dirty="0"/>
          </a:p>
          <a:p>
            <a:pPr marL="0" indent="0" algn="just" fontAlgn="auto">
              <a:spcAft>
                <a:spcPts val="0"/>
              </a:spcAft>
              <a:buFont typeface="Arial" panose="020B0604020202020204" pitchFamily="34" charset="0"/>
              <a:buNone/>
              <a:defRPr/>
            </a:pPr>
            <a:endParaRPr lang="tr-TR" sz="2200" dirty="0"/>
          </a:p>
        </p:txBody>
      </p:sp>
      <p:sp>
        <p:nvSpPr>
          <p:cNvPr id="49154" name="Metin kutusu 1"/>
          <p:cNvSpPr txBox="1">
            <a:spLocks noChangeArrowheads="1"/>
          </p:cNvSpPr>
          <p:nvPr/>
        </p:nvSpPr>
        <p:spPr bwMode="auto">
          <a:xfrm>
            <a:off x="254000" y="196850"/>
            <a:ext cx="11690350" cy="4154984"/>
          </a:xfrm>
          <a:prstGeom prst="rect">
            <a:avLst/>
          </a:prstGeom>
          <a:noFill/>
          <a:ln w="9525">
            <a:noFill/>
            <a:miter lim="800000"/>
            <a:headEnd/>
            <a:tailEnd/>
          </a:ln>
        </p:spPr>
        <p:txBody>
          <a:bodyPr>
            <a:spAutoFit/>
          </a:bodyPr>
          <a:lstStyle/>
          <a:p>
            <a:pPr marL="342900" indent="-342900" algn="just">
              <a:buFont typeface="Arial" charset="0"/>
              <a:buChar char="•"/>
            </a:pPr>
            <a:r>
              <a:rPr lang="tr-TR" sz="2400" dirty="0">
                <a:latin typeface="Calibri" pitchFamily="34" charset="0"/>
              </a:rPr>
              <a:t>Ermeni meselesi esas itibarıyla 1877-78 Osmanlı-Rus Savaşı sonrasında uluslararası alana taşındı.  </a:t>
            </a:r>
            <a:r>
              <a:rPr lang="tr-TR" sz="2400" dirty="0" err="1">
                <a:latin typeface="Calibri" pitchFamily="34" charset="0"/>
              </a:rPr>
              <a:t>Ayastefanos’ta</a:t>
            </a:r>
            <a:r>
              <a:rPr lang="tr-TR" sz="2400" dirty="0">
                <a:latin typeface="Calibri" pitchFamily="34" charset="0"/>
              </a:rPr>
              <a:t> devam eden barış görüşmeleri sırasında Ermeni Patriği </a:t>
            </a:r>
            <a:r>
              <a:rPr lang="tr-TR" sz="2400" dirty="0" err="1">
                <a:latin typeface="Calibri" pitchFamily="34" charset="0"/>
              </a:rPr>
              <a:t>Nerses</a:t>
            </a:r>
            <a:r>
              <a:rPr lang="tr-TR" sz="2400" dirty="0">
                <a:latin typeface="Calibri" pitchFamily="34" charset="0"/>
              </a:rPr>
              <a:t>, Rus </a:t>
            </a:r>
            <a:r>
              <a:rPr lang="tr-TR" sz="2400" dirty="0" smtClean="0">
                <a:latin typeface="Calibri" pitchFamily="34" charset="0"/>
              </a:rPr>
              <a:t>Delege </a:t>
            </a:r>
            <a:r>
              <a:rPr lang="tr-TR" sz="2400" dirty="0">
                <a:latin typeface="Calibri" pitchFamily="34" charset="0"/>
              </a:rPr>
              <a:t>Heyeti Başkanı Grandük Nikola ile görüşerek anlaşmaya Ermenilerle ilgili bir madde koydurmayı başardı. </a:t>
            </a:r>
          </a:p>
          <a:p>
            <a:pPr marL="342900" indent="-342900" algn="just">
              <a:buFont typeface="Arial" charset="0"/>
              <a:buChar char="•"/>
            </a:pPr>
            <a:r>
              <a:rPr lang="tr-TR" sz="2400" dirty="0" err="1" smtClean="0">
                <a:latin typeface="Calibri" pitchFamily="34" charset="0"/>
              </a:rPr>
              <a:t>Ayastefanos</a:t>
            </a:r>
            <a:r>
              <a:rPr lang="tr-TR" sz="2400" dirty="0" smtClean="0">
                <a:latin typeface="Calibri" pitchFamily="34" charset="0"/>
              </a:rPr>
              <a:t>  </a:t>
            </a:r>
            <a:r>
              <a:rPr lang="tr-TR" sz="2400" dirty="0">
                <a:latin typeface="Calibri" pitchFamily="34" charset="0"/>
              </a:rPr>
              <a:t>Antlaşması’nın iptali üzerine, imzalanan </a:t>
            </a:r>
            <a:r>
              <a:rPr lang="tr-TR" sz="2400" b="1" dirty="0">
                <a:solidFill>
                  <a:srgbClr val="D82331"/>
                </a:solidFill>
                <a:latin typeface="Calibri" pitchFamily="34" charset="0"/>
              </a:rPr>
              <a:t>Berlin Antlaşması’nın 61. maddesinde</a:t>
            </a:r>
            <a:r>
              <a:rPr lang="tr-TR" sz="2400" dirty="0">
                <a:latin typeface="Calibri" pitchFamily="34" charset="0"/>
              </a:rPr>
              <a:t> Osmanlı Devleti’ne Ermenilerin yaşadığı Doğu Anadolu’da </a:t>
            </a:r>
            <a:r>
              <a:rPr lang="tr-TR" sz="2400" dirty="0">
                <a:solidFill>
                  <a:srgbClr val="FF0000"/>
                </a:solidFill>
                <a:latin typeface="Calibri" pitchFamily="34" charset="0"/>
              </a:rPr>
              <a:t>«Vilayet-i Sitte» </a:t>
            </a:r>
            <a:r>
              <a:rPr lang="tr-TR" sz="2400" dirty="0">
                <a:latin typeface="Calibri" pitchFamily="34" charset="0"/>
              </a:rPr>
              <a:t>denilen </a:t>
            </a:r>
            <a:r>
              <a:rPr lang="tr-TR" sz="2400" b="1" dirty="0">
                <a:solidFill>
                  <a:srgbClr val="FF0000"/>
                </a:solidFill>
                <a:latin typeface="Calibri" pitchFamily="34" charset="0"/>
              </a:rPr>
              <a:t>Erzurum, Van, </a:t>
            </a:r>
            <a:r>
              <a:rPr lang="tr-TR" sz="2400" b="1" dirty="0" err="1">
                <a:solidFill>
                  <a:srgbClr val="FF0000"/>
                </a:solidFill>
                <a:latin typeface="Calibri" pitchFamily="34" charset="0"/>
              </a:rPr>
              <a:t>Mamüret'ül</a:t>
            </a:r>
            <a:r>
              <a:rPr lang="tr-TR" sz="2400" b="1" dirty="0">
                <a:solidFill>
                  <a:srgbClr val="FF0000"/>
                </a:solidFill>
                <a:latin typeface="Calibri" pitchFamily="34" charset="0"/>
              </a:rPr>
              <a:t> Aziz, Diyarbakır, Sivas ve Bitlis'te </a:t>
            </a:r>
            <a:r>
              <a:rPr lang="tr-TR" sz="2400" dirty="0">
                <a:latin typeface="Calibri" pitchFamily="34" charset="0"/>
              </a:rPr>
              <a:t>reformlar yapmayı kabul </a:t>
            </a:r>
            <a:r>
              <a:rPr lang="tr-TR" sz="2400" dirty="0" smtClean="0">
                <a:latin typeface="Calibri" pitchFamily="34" charset="0"/>
              </a:rPr>
              <a:t>ettirmiştir.</a:t>
            </a:r>
          </a:p>
          <a:p>
            <a:pPr marL="342900" indent="-342900" algn="just">
              <a:buFont typeface="Arial" charset="0"/>
              <a:buChar char="•"/>
            </a:pPr>
            <a:r>
              <a:rPr lang="tr-TR" sz="2400" dirty="0" smtClean="0">
                <a:solidFill>
                  <a:srgbClr val="FF0000"/>
                </a:solidFill>
                <a:latin typeface="Calibri" pitchFamily="34" charset="0"/>
              </a:rPr>
              <a:t>Böylece </a:t>
            </a:r>
            <a:r>
              <a:rPr lang="tr-TR" sz="2400" dirty="0">
                <a:solidFill>
                  <a:srgbClr val="FF0000"/>
                </a:solidFill>
                <a:latin typeface="Calibri" pitchFamily="34" charset="0"/>
              </a:rPr>
              <a:t>Ermeni meselesi Osmanlı Devleti’nin iç sorunu olmaktan çıkıp uluslararası bir sorun haline getirilirken, Ermeniler de Emperyalist Avrupalı devletlerce kullanılan bir toplum haline gelmiştir.</a:t>
            </a:r>
            <a:endParaRPr lang="tr-TR" sz="2200" dirty="0">
              <a:latin typeface="Calibri" pitchFamily="34" charset="0"/>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Metin kutusu 2"/>
          <p:cNvSpPr txBox="1">
            <a:spLocks noChangeArrowheads="1"/>
          </p:cNvSpPr>
          <p:nvPr/>
        </p:nvSpPr>
        <p:spPr bwMode="auto">
          <a:xfrm>
            <a:off x="422275" y="352425"/>
            <a:ext cx="6626225" cy="5451475"/>
          </a:xfrm>
          <a:prstGeom prst="rect">
            <a:avLst/>
          </a:prstGeom>
          <a:noFill/>
          <a:ln w="9525">
            <a:noFill/>
            <a:miter lim="800000"/>
            <a:headEnd/>
            <a:tailEnd/>
          </a:ln>
        </p:spPr>
        <p:txBody>
          <a:bodyPr>
            <a:spAutoFit/>
          </a:bodyPr>
          <a:lstStyle/>
          <a:p>
            <a:pPr marL="285750" indent="-285750" algn="just">
              <a:buFont typeface="Arial" charset="0"/>
              <a:buChar char="•"/>
            </a:pPr>
            <a:r>
              <a:rPr lang="tr-TR" sz="2200">
                <a:latin typeface="Calibri" pitchFamily="34" charset="0"/>
              </a:rPr>
              <a:t>1887’de Osmanlı topraklarına hiç ayak basmamış ve Marksist teoriye inanan Ermenilerin oluşturduğu bir grup, Türkiye Ermenilerini kurtarmak burayı Rus ve İran Ermenistan’ı ile birleştirerek bağımsız bir Ermenistan oluşturmak amacıyla </a:t>
            </a:r>
            <a:r>
              <a:rPr lang="tr-TR" sz="2200" b="1">
                <a:solidFill>
                  <a:schemeClr val="accent1"/>
                </a:solidFill>
                <a:latin typeface="Calibri" pitchFamily="34" charset="0"/>
              </a:rPr>
              <a:t>Hınçak Partisi’ni </a:t>
            </a:r>
            <a:r>
              <a:rPr lang="tr-TR" sz="2200">
                <a:latin typeface="Calibri" pitchFamily="34" charset="0"/>
              </a:rPr>
              <a:t>kurmuştur.</a:t>
            </a:r>
          </a:p>
          <a:p>
            <a:pPr marL="285750" indent="-285750" algn="just">
              <a:buFont typeface="Arial" charset="0"/>
              <a:buChar char="•"/>
            </a:pPr>
            <a:endParaRPr lang="tr-TR" sz="2200">
              <a:latin typeface="Calibri" pitchFamily="34" charset="0"/>
            </a:endParaRPr>
          </a:p>
          <a:p>
            <a:pPr marL="285750" indent="-285750" algn="just">
              <a:buFont typeface="Arial" charset="0"/>
              <a:buChar char="•"/>
            </a:pPr>
            <a:r>
              <a:rPr lang="tr-TR" sz="2200">
                <a:latin typeface="Calibri" pitchFamily="34" charset="0"/>
              </a:rPr>
              <a:t>1890’da da Tiflis’te </a:t>
            </a:r>
            <a:r>
              <a:rPr lang="tr-TR" sz="2200">
                <a:solidFill>
                  <a:srgbClr val="D82331"/>
                </a:solidFill>
                <a:latin typeface="Calibri" pitchFamily="34" charset="0"/>
              </a:rPr>
              <a:t>Taşnaksutyun Komitesi</a:t>
            </a:r>
            <a:r>
              <a:rPr lang="tr-TR" sz="2200">
                <a:latin typeface="Calibri" pitchFamily="34" charset="0"/>
              </a:rPr>
              <a:t> kurulmuştur.</a:t>
            </a:r>
          </a:p>
          <a:p>
            <a:pPr marL="285750" indent="-285750" algn="just">
              <a:buFont typeface="Arial" charset="0"/>
              <a:buChar char="•"/>
            </a:pPr>
            <a:endParaRPr lang="tr-TR" sz="2200">
              <a:latin typeface="Calibri" pitchFamily="34" charset="0"/>
            </a:endParaRPr>
          </a:p>
          <a:p>
            <a:pPr marL="285750" indent="-285750" algn="just">
              <a:buFont typeface="Arial" charset="0"/>
              <a:buChar char="•"/>
            </a:pPr>
            <a:r>
              <a:rPr lang="tr-TR" sz="2200">
                <a:latin typeface="Calibri" pitchFamily="34" charset="0"/>
              </a:rPr>
              <a:t>1890 yılından itibaren Hınçak ve Taşnaksutyun Komiteleri önderliğindeki Ermeniler, Avrupalı devletlerin de desteğiyle, Osmanlı coğrafyasında bir çok yasa dışı eylemle terör faaliyetine girişmişlerdir.</a:t>
            </a:r>
          </a:p>
          <a:p>
            <a:pPr marL="285750" indent="-285750" algn="just">
              <a:buFont typeface="Arial" charset="0"/>
              <a:buChar char="•"/>
            </a:pPr>
            <a:endParaRPr lang="tr-TR" sz="2200">
              <a:latin typeface="Calibri" pitchFamily="34" charset="0"/>
            </a:endParaRPr>
          </a:p>
          <a:p>
            <a:pPr marL="285750" indent="-285750" algn="just">
              <a:buFont typeface="Arial" charset="0"/>
              <a:buChar char="•"/>
            </a:pPr>
            <a:endParaRPr lang="tr-TR" sz="2200">
              <a:latin typeface="Calibri" pitchFamily="34" charset="0"/>
            </a:endParaRPr>
          </a:p>
        </p:txBody>
      </p:sp>
      <p:pic>
        <p:nvPicPr>
          <p:cNvPr id="51202" name="Resim 3"/>
          <p:cNvPicPr>
            <a:picLocks noChangeAspect="1"/>
          </p:cNvPicPr>
          <p:nvPr/>
        </p:nvPicPr>
        <p:blipFill>
          <a:blip r:embed="rId2"/>
          <a:srcRect/>
          <a:stretch>
            <a:fillRect/>
          </a:stretch>
        </p:blipFill>
        <p:spPr bwMode="auto">
          <a:xfrm>
            <a:off x="7188200" y="112713"/>
            <a:ext cx="4759325" cy="3221037"/>
          </a:xfrm>
          <a:prstGeom prst="rect">
            <a:avLst/>
          </a:prstGeom>
          <a:noFill/>
          <a:ln w="9525">
            <a:noFill/>
            <a:miter lim="800000"/>
            <a:headEnd/>
            <a:tailEnd/>
          </a:ln>
        </p:spPr>
      </p:pic>
      <p:pic>
        <p:nvPicPr>
          <p:cNvPr id="51203" name="Resim 4"/>
          <p:cNvPicPr>
            <a:picLocks noChangeAspect="1"/>
          </p:cNvPicPr>
          <p:nvPr/>
        </p:nvPicPr>
        <p:blipFill>
          <a:blip r:embed="rId3"/>
          <a:srcRect/>
          <a:stretch>
            <a:fillRect/>
          </a:stretch>
        </p:blipFill>
        <p:spPr bwMode="auto">
          <a:xfrm>
            <a:off x="7188200" y="3463925"/>
            <a:ext cx="4759325" cy="27400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extLst>
          </p:cNvPr>
          <p:cNvSpPr txBox="1"/>
          <p:nvPr/>
        </p:nvSpPr>
        <p:spPr>
          <a:xfrm>
            <a:off x="422275" y="280988"/>
            <a:ext cx="6343650" cy="5509200"/>
          </a:xfrm>
          <a:prstGeom prst="rect">
            <a:avLst/>
          </a:prstGeom>
          <a:noFill/>
        </p:spPr>
        <p:txBody>
          <a:bodyPr>
            <a:spAutoFit/>
          </a:bodyPr>
          <a:lstStyle/>
          <a:p>
            <a:pPr marL="285750" indent="-285750" algn="just">
              <a:buFont typeface="Arial" charset="0"/>
              <a:buChar char="•"/>
            </a:pPr>
            <a:r>
              <a:rPr lang="tr-TR" sz="2200" dirty="0">
                <a:latin typeface="Calibri" pitchFamily="34" charset="0"/>
              </a:rPr>
              <a:t>Haziran 1890’da Erzurum isyanı,</a:t>
            </a:r>
          </a:p>
          <a:p>
            <a:pPr marL="285750" indent="-285750" algn="just">
              <a:buFont typeface="Arial" charset="0"/>
              <a:buChar char="•"/>
            </a:pPr>
            <a:r>
              <a:rPr lang="tr-TR" sz="2200" dirty="0">
                <a:latin typeface="Calibri" pitchFamily="34" charset="0"/>
              </a:rPr>
              <a:t>Temmuz 1890’da Kumkapı Ermeni Kilisesi’ndeki isyan teşebbüsü, </a:t>
            </a:r>
          </a:p>
          <a:p>
            <a:pPr marL="285750" indent="-285750" algn="just">
              <a:buFont typeface="Arial" charset="0"/>
              <a:buChar char="•"/>
            </a:pPr>
            <a:r>
              <a:rPr lang="tr-TR" sz="2200" dirty="0">
                <a:solidFill>
                  <a:schemeClr val="accent1"/>
                </a:solidFill>
                <a:latin typeface="Calibri" pitchFamily="34" charset="0"/>
              </a:rPr>
              <a:t>1894 ve 1895’te </a:t>
            </a:r>
            <a:r>
              <a:rPr lang="tr-TR" sz="2200" dirty="0" err="1">
                <a:solidFill>
                  <a:schemeClr val="accent1"/>
                </a:solidFill>
                <a:latin typeface="Calibri" pitchFamily="34" charset="0"/>
              </a:rPr>
              <a:t>Sasun</a:t>
            </a:r>
            <a:r>
              <a:rPr lang="tr-TR" sz="2200" dirty="0">
                <a:solidFill>
                  <a:schemeClr val="accent1"/>
                </a:solidFill>
                <a:latin typeface="Calibri" pitchFamily="34" charset="0"/>
              </a:rPr>
              <a:t> ve </a:t>
            </a:r>
            <a:r>
              <a:rPr lang="tr-TR" sz="2200" dirty="0" err="1">
                <a:solidFill>
                  <a:schemeClr val="accent1"/>
                </a:solidFill>
                <a:latin typeface="Calibri" pitchFamily="34" charset="0"/>
              </a:rPr>
              <a:t>Zeytun</a:t>
            </a:r>
            <a:r>
              <a:rPr lang="tr-TR" sz="2200" dirty="0">
                <a:solidFill>
                  <a:schemeClr val="accent1"/>
                </a:solidFill>
                <a:latin typeface="Calibri" pitchFamily="34" charset="0"/>
              </a:rPr>
              <a:t> </a:t>
            </a:r>
            <a:r>
              <a:rPr lang="tr-TR" sz="2200" dirty="0">
                <a:latin typeface="Calibri" pitchFamily="34" charset="0"/>
              </a:rPr>
              <a:t>ile </a:t>
            </a:r>
            <a:r>
              <a:rPr lang="tr-TR" sz="2200" dirty="0">
                <a:solidFill>
                  <a:schemeClr val="accent1"/>
                </a:solidFill>
                <a:latin typeface="Calibri" pitchFamily="34" charset="0"/>
              </a:rPr>
              <a:t>Van</a:t>
            </a:r>
            <a:r>
              <a:rPr lang="tr-TR" sz="2200" dirty="0">
                <a:latin typeface="Calibri" pitchFamily="34" charset="0"/>
              </a:rPr>
              <a:t> bölgelerinde çıkarttıkları isyanlar. </a:t>
            </a:r>
          </a:p>
          <a:p>
            <a:pPr marL="285750" indent="-285750" algn="just">
              <a:buFont typeface="Arial" charset="0"/>
              <a:buChar char="•"/>
            </a:pPr>
            <a:r>
              <a:rPr lang="tr-TR" sz="2200" dirty="0">
                <a:latin typeface="Calibri" pitchFamily="34" charset="0"/>
              </a:rPr>
              <a:t>1895 Eylül’ünde Ermeniler seslerini duyurabilmek için Bâb-ı Âli’ye yürümüşler ve çıkan olaylar zorlukla bastırılabilmiştir. </a:t>
            </a:r>
          </a:p>
          <a:p>
            <a:pPr marL="285750" indent="-285750" algn="just">
              <a:buFont typeface="Arial" charset="0"/>
              <a:buChar char="•"/>
            </a:pPr>
            <a:r>
              <a:rPr lang="tr-TR" sz="2200" dirty="0">
                <a:latin typeface="Calibri" pitchFamily="34" charset="0"/>
              </a:rPr>
              <a:t>Ermenilerin bu dönemde yaptıkları en önemli faaliyet, Ağustos 1896’da </a:t>
            </a:r>
            <a:r>
              <a:rPr lang="tr-TR" sz="2200" dirty="0">
                <a:solidFill>
                  <a:srgbClr val="D82331"/>
                </a:solidFill>
                <a:latin typeface="Calibri" pitchFamily="34" charset="0"/>
              </a:rPr>
              <a:t>İstanbul Osmanlı Bankası’nı basmaları olmuştur.</a:t>
            </a:r>
            <a:r>
              <a:rPr lang="tr-TR" sz="2200" dirty="0">
                <a:latin typeface="Calibri" pitchFamily="34" charset="0"/>
              </a:rPr>
              <a:t> Bu olay Türk halkı arasında büyük tepkilere neden olmuştur</a:t>
            </a:r>
            <a:r>
              <a:rPr lang="tr-TR" sz="2200" dirty="0" smtClean="0">
                <a:latin typeface="Calibri" pitchFamily="34" charset="0"/>
              </a:rPr>
              <a:t>.</a:t>
            </a:r>
          </a:p>
          <a:p>
            <a:pPr marL="285750" indent="-285750" algn="just">
              <a:buFont typeface="Arial" charset="0"/>
              <a:buChar char="•"/>
            </a:pPr>
            <a:r>
              <a:rPr lang="tr-TR" sz="2200" dirty="0">
                <a:latin typeface="Calibri" pitchFamily="34" charset="0"/>
              </a:rPr>
              <a:t>Ermeniler 21 Temmuz 1905’te Cuma selamlığı sırasında Sultan II. Abdülhamit’e yönelik bir bombalı saldırı düzenlediler. (26 ölü, 58 yaralı)</a:t>
            </a:r>
          </a:p>
          <a:p>
            <a:pPr marL="285750" indent="-285750" algn="just">
              <a:buFont typeface="Arial" charset="0"/>
              <a:buChar char="•"/>
            </a:pPr>
            <a:endParaRPr lang="tr-TR" sz="2200" dirty="0">
              <a:latin typeface="Calibri" pitchFamily="34" charset="0"/>
            </a:endParaRPr>
          </a:p>
        </p:txBody>
      </p:sp>
      <p:pic>
        <p:nvPicPr>
          <p:cNvPr id="52226" name="Resim 2"/>
          <p:cNvPicPr>
            <a:picLocks noChangeAspect="1"/>
          </p:cNvPicPr>
          <p:nvPr/>
        </p:nvPicPr>
        <p:blipFill>
          <a:blip r:embed="rId2"/>
          <a:srcRect/>
          <a:stretch>
            <a:fillRect/>
          </a:stretch>
        </p:blipFill>
        <p:spPr bwMode="auto">
          <a:xfrm>
            <a:off x="6765925" y="14288"/>
            <a:ext cx="5426075" cy="40005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Metin kutusu 1"/>
          <p:cNvSpPr txBox="1">
            <a:spLocks noChangeArrowheads="1"/>
          </p:cNvSpPr>
          <p:nvPr/>
        </p:nvSpPr>
        <p:spPr bwMode="auto">
          <a:xfrm>
            <a:off x="1001713" y="411163"/>
            <a:ext cx="10742612" cy="6299200"/>
          </a:xfrm>
          <a:prstGeom prst="rect">
            <a:avLst/>
          </a:prstGeom>
          <a:noFill/>
          <a:ln w="9525">
            <a:noFill/>
            <a:miter lim="800000"/>
            <a:headEnd/>
            <a:tailEnd/>
          </a:ln>
        </p:spPr>
        <p:txBody>
          <a:bodyPr>
            <a:spAutoFit/>
          </a:bodyPr>
          <a:lstStyle/>
          <a:p>
            <a:pPr marL="342900" indent="-342900" algn="just">
              <a:buFont typeface="Arial" charset="0"/>
              <a:buChar char="•"/>
            </a:pPr>
            <a:r>
              <a:rPr lang="tr-TR" sz="2400">
                <a:latin typeface="Calibri" pitchFamily="34" charset="0"/>
              </a:rPr>
              <a:t>1890’lardan itibaren I. Dünya Savaşı’na kadarki süreçte Rusların desteği ile örgütlenen ve terör faaliyetlerini sıklaştıran Ermeniler, I. Dünya Savaşı içerisinde Osmanlı Devleti aleyhine faaliyetlerini arttırdılar.</a:t>
            </a:r>
          </a:p>
          <a:p>
            <a:pPr marL="342900" indent="-342900" algn="just">
              <a:buFont typeface="Arial" charset="0"/>
              <a:buChar char="•"/>
            </a:pPr>
            <a:r>
              <a:rPr lang="tr-TR" sz="2400">
                <a:latin typeface="Calibri" pitchFamily="34" charset="0"/>
              </a:rPr>
              <a:t>Doğu Anadolu vilayetlerinde binlerce Ermeni, Türkiye’ye karşı savaşmak maksadıyla silahlanmaya başladı. Bu Ermenilerin bir kısmı Rusya idaresindeki Kafkasya Ermenileriyle birlikte o sıralarda Ruslar tarafından tanzimine girişilen </a:t>
            </a:r>
            <a:r>
              <a:rPr lang="tr-TR" sz="2400" b="1">
                <a:solidFill>
                  <a:srgbClr val="D82331"/>
                </a:solidFill>
                <a:latin typeface="Calibri" pitchFamily="34" charset="0"/>
              </a:rPr>
              <a:t>“Ermeni Birlikleri”ne</a:t>
            </a:r>
            <a:r>
              <a:rPr lang="tr-TR" sz="2400" b="1">
                <a:solidFill>
                  <a:schemeClr val="accent1"/>
                </a:solidFill>
                <a:latin typeface="Calibri" pitchFamily="34" charset="0"/>
              </a:rPr>
              <a:t> </a:t>
            </a:r>
            <a:r>
              <a:rPr lang="tr-TR" sz="2400">
                <a:latin typeface="Calibri" pitchFamily="34" charset="0"/>
              </a:rPr>
              <a:t>katıldılar. Bir kısmı da Fransızların kurduğu </a:t>
            </a:r>
            <a:r>
              <a:rPr lang="tr-TR" sz="2400" b="1">
                <a:solidFill>
                  <a:srgbClr val="D82331"/>
                </a:solidFill>
                <a:latin typeface="Calibri" pitchFamily="34" charset="0"/>
              </a:rPr>
              <a:t>“Doğu Lejyonlarını”</a:t>
            </a:r>
            <a:r>
              <a:rPr lang="tr-TR" sz="2400">
                <a:latin typeface="Calibri" pitchFamily="34" charset="0"/>
              </a:rPr>
              <a:t> oluşturdular. </a:t>
            </a:r>
          </a:p>
          <a:p>
            <a:pPr marL="342900" indent="-342900" algn="just">
              <a:buFont typeface="Arial" charset="0"/>
              <a:buChar char="•"/>
            </a:pPr>
            <a:r>
              <a:rPr lang="tr-TR" sz="2400">
                <a:latin typeface="Calibri" pitchFamily="34" charset="0"/>
              </a:rPr>
              <a:t>Doğu Anadolu’daki Osmanlı 3. Ordusunun Rusya’ya karşı olası bir taarruz girişimini engellemek isteyen </a:t>
            </a:r>
            <a:r>
              <a:rPr lang="tr-TR" sz="2400">
                <a:solidFill>
                  <a:srgbClr val="FF0000"/>
                </a:solidFill>
                <a:latin typeface="Calibri" pitchFamily="34" charset="0"/>
              </a:rPr>
              <a:t>Ermeniler Ocak 1914’te Kayseri’de </a:t>
            </a:r>
            <a:r>
              <a:rPr lang="tr-TR" sz="2400">
                <a:latin typeface="Calibri" pitchFamily="34" charset="0"/>
              </a:rPr>
              <a:t>başlayan ve </a:t>
            </a:r>
            <a:r>
              <a:rPr lang="tr-TR" sz="2400">
                <a:solidFill>
                  <a:srgbClr val="FF0000"/>
                </a:solidFill>
                <a:latin typeface="Calibri" pitchFamily="34" charset="0"/>
              </a:rPr>
              <a:t>Nisan 1915’te Zeytun ve Van’a yayılan </a:t>
            </a:r>
            <a:r>
              <a:rPr lang="tr-TR" sz="2400">
                <a:latin typeface="Calibri" pitchFamily="34" charset="0"/>
              </a:rPr>
              <a:t>isyanlarıyla her tarafı talan etmişler, yolları kesip, köprüleri tahrip etmişlerdir.</a:t>
            </a:r>
          </a:p>
          <a:p>
            <a:pPr marL="342900" indent="-342900" algn="just">
              <a:buFont typeface="Arial" charset="0"/>
              <a:buChar char="•"/>
            </a:pPr>
            <a:r>
              <a:rPr lang="tr-TR" sz="2400">
                <a:latin typeface="Calibri" pitchFamily="34" charset="0"/>
              </a:rPr>
              <a:t>Ermenilerin giriştikleri bu eylemlere rağmen Osmanlı Hükümeti, Ermenileri faaliyetlerinden vazgeçirmek ve Ruslara yardımlarını engellemek için önce </a:t>
            </a:r>
            <a:r>
              <a:rPr lang="tr-TR" sz="2400" b="1">
                <a:solidFill>
                  <a:srgbClr val="FF0000"/>
                </a:solidFill>
                <a:latin typeface="Calibri" pitchFamily="34" charset="0"/>
              </a:rPr>
              <a:t>Dahiliye Nazırı Talat Paşa</a:t>
            </a:r>
            <a:r>
              <a:rPr lang="tr-TR" sz="2400">
                <a:latin typeface="Calibri" pitchFamily="34" charset="0"/>
              </a:rPr>
              <a:t> sonra da </a:t>
            </a:r>
            <a:r>
              <a:rPr lang="tr-TR" sz="2400" b="1">
                <a:solidFill>
                  <a:srgbClr val="FF0000"/>
                </a:solidFill>
                <a:latin typeface="Calibri" pitchFamily="34" charset="0"/>
              </a:rPr>
              <a:t>Başkumandan Vekili Enver Paşa </a:t>
            </a:r>
            <a:r>
              <a:rPr lang="tr-TR" sz="2400">
                <a:latin typeface="Calibri" pitchFamily="34" charset="0"/>
              </a:rPr>
              <a:t>aracılığıyla </a:t>
            </a:r>
            <a:r>
              <a:rPr lang="tr-TR" sz="2400" b="1">
                <a:solidFill>
                  <a:srgbClr val="FF0000"/>
                </a:solidFill>
                <a:latin typeface="Calibri" pitchFamily="34" charset="0"/>
              </a:rPr>
              <a:t>Ermeni Patriği </a:t>
            </a:r>
            <a:r>
              <a:rPr lang="tr-TR" sz="2400">
                <a:latin typeface="Calibri" pitchFamily="34" charset="0"/>
              </a:rPr>
              <a:t>ve diğer ileri gelenleriyle görüşmüş ancak bu görüşmelerden bir sonuç alamamıştır</a:t>
            </a:r>
            <a:r>
              <a:rPr lang="tr-TR" sz="2200">
                <a:latin typeface="Calibri" pitchFamily="34" charset="0"/>
              </a:rPr>
              <a:t>. </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Metin kutusu 2"/>
          <p:cNvSpPr txBox="1">
            <a:spLocks noChangeArrowheads="1"/>
          </p:cNvSpPr>
          <p:nvPr/>
        </p:nvSpPr>
        <p:spPr bwMode="auto">
          <a:xfrm>
            <a:off x="282575" y="356735"/>
            <a:ext cx="11372396" cy="4524315"/>
          </a:xfrm>
          <a:prstGeom prst="rect">
            <a:avLst/>
          </a:prstGeom>
          <a:noFill/>
          <a:ln w="9525">
            <a:noFill/>
            <a:miter lim="800000"/>
            <a:headEnd/>
            <a:tailEnd/>
          </a:ln>
        </p:spPr>
        <p:txBody>
          <a:bodyPr wrap="square">
            <a:spAutoFit/>
          </a:bodyPr>
          <a:lstStyle/>
          <a:p>
            <a:pPr marL="342900" indent="-342900" algn="just">
              <a:buFont typeface="Arial" charset="0"/>
              <a:buChar char="•"/>
            </a:pPr>
            <a:r>
              <a:rPr lang="tr-TR" sz="2400" dirty="0" smtClean="0">
                <a:latin typeface="Calibri" pitchFamily="34" charset="0"/>
              </a:rPr>
              <a:t>Bu nedenlerle bölgedeki </a:t>
            </a:r>
            <a:r>
              <a:rPr lang="tr-TR" sz="2400" dirty="0">
                <a:latin typeface="Calibri" pitchFamily="34" charset="0"/>
              </a:rPr>
              <a:t>isyan halinde bulunan Ermenilerin o havaliden </a:t>
            </a:r>
            <a:r>
              <a:rPr lang="tr-TR" sz="2400" dirty="0" smtClean="0">
                <a:latin typeface="Calibri" pitchFamily="34" charset="0"/>
              </a:rPr>
              <a:t>uzaklaştırılmasına karar verilmiştir.</a:t>
            </a:r>
            <a:endParaRPr lang="tr-TR" sz="2400" dirty="0">
              <a:latin typeface="Calibri" pitchFamily="34" charset="0"/>
            </a:endParaRPr>
          </a:p>
          <a:p>
            <a:pPr marL="342900" indent="-342900" algn="just">
              <a:buFont typeface="Arial" charset="0"/>
              <a:buChar char="•"/>
            </a:pPr>
            <a:endParaRPr lang="tr-TR" sz="2400" dirty="0">
              <a:latin typeface="Calibri" pitchFamily="34" charset="0"/>
            </a:endParaRPr>
          </a:p>
          <a:p>
            <a:pPr marL="285750" indent="-285750" algn="just">
              <a:buFont typeface="Arial" charset="0"/>
              <a:buChar char="•"/>
            </a:pPr>
            <a:r>
              <a:rPr lang="tr-TR" sz="2400" dirty="0" smtClean="0">
                <a:solidFill>
                  <a:schemeClr val="hlink"/>
                </a:solidFill>
                <a:latin typeface="Calibri" pitchFamily="34" charset="0"/>
              </a:rPr>
              <a:t>14 </a:t>
            </a:r>
            <a:r>
              <a:rPr lang="tr-TR" sz="2400" dirty="0">
                <a:solidFill>
                  <a:schemeClr val="hlink"/>
                </a:solidFill>
                <a:latin typeface="Calibri" pitchFamily="34" charset="0"/>
              </a:rPr>
              <a:t>Mayıs 1331 (27 Mayıs 1915)</a:t>
            </a:r>
            <a:r>
              <a:rPr lang="tr-TR" sz="2400" dirty="0">
                <a:latin typeface="Calibri" pitchFamily="34" charset="0"/>
              </a:rPr>
              <a:t> tarihinde çıkarılan </a:t>
            </a:r>
            <a:r>
              <a:rPr lang="tr-TR" sz="2400" b="1" dirty="0">
                <a:solidFill>
                  <a:srgbClr val="FF0000"/>
                </a:solidFill>
                <a:latin typeface="Calibri" pitchFamily="34" charset="0"/>
              </a:rPr>
              <a:t>“</a:t>
            </a:r>
            <a:r>
              <a:rPr lang="tr-TR" sz="2400" b="1" dirty="0" err="1">
                <a:solidFill>
                  <a:srgbClr val="FF0000"/>
                </a:solidFill>
                <a:latin typeface="Calibri" pitchFamily="34" charset="0"/>
              </a:rPr>
              <a:t>Vakt</a:t>
            </a:r>
            <a:r>
              <a:rPr lang="tr-TR" sz="2400" b="1" dirty="0">
                <a:solidFill>
                  <a:srgbClr val="FF0000"/>
                </a:solidFill>
                <a:latin typeface="Calibri" pitchFamily="34" charset="0"/>
              </a:rPr>
              <a:t>-i Seferde İcraat-i Hükümete Karşı Gelenler İçin Cihet-i Askeriyece İttihaz Olunacak </a:t>
            </a:r>
            <a:r>
              <a:rPr lang="tr-TR" sz="2400" b="1" dirty="0" err="1">
                <a:solidFill>
                  <a:srgbClr val="FF0000"/>
                </a:solidFill>
                <a:latin typeface="Calibri" pitchFamily="34" charset="0"/>
              </a:rPr>
              <a:t>Tedabir</a:t>
            </a:r>
            <a:r>
              <a:rPr lang="tr-TR" sz="2400" b="1" dirty="0">
                <a:solidFill>
                  <a:srgbClr val="FF0000"/>
                </a:solidFill>
                <a:latin typeface="Calibri" pitchFamily="34" charset="0"/>
              </a:rPr>
              <a:t> Hakkında Kanun-ı Muvakkat» </a:t>
            </a:r>
            <a:r>
              <a:rPr lang="tr-TR" sz="2400" dirty="0">
                <a:latin typeface="Calibri" pitchFamily="34" charset="0"/>
              </a:rPr>
              <a:t>ile</a:t>
            </a:r>
            <a:r>
              <a:rPr lang="tr-TR" sz="2400" b="1" dirty="0">
                <a:latin typeface="Calibri" pitchFamily="34" charset="0"/>
              </a:rPr>
              <a:t> </a:t>
            </a:r>
            <a:r>
              <a:rPr lang="tr-TR" sz="2400" dirty="0">
                <a:latin typeface="Calibri" pitchFamily="34" charset="0"/>
              </a:rPr>
              <a:t>hükümet, kolordu ve fırka kumandanlarına savaş sırasında memleketin savunulmasına ve güvenliğin sağlanmasına karşı çıkanlara ve hükümetin emirlerine karşı gelenlere, silahlı saldırı ve direnişte bulunanlara yönelik silahlı önlem alma yetkisi vermiştir.</a:t>
            </a:r>
          </a:p>
          <a:p>
            <a:pPr marL="285750" indent="-285750" algn="just">
              <a:buFont typeface="Arial" charset="0"/>
              <a:buChar char="•"/>
            </a:pPr>
            <a:endParaRPr lang="tr-TR" sz="2400" dirty="0">
              <a:latin typeface="Calibri" pitchFamily="34" charset="0"/>
            </a:endParaRPr>
          </a:p>
          <a:p>
            <a:pPr marL="285750" indent="-285750" algn="just">
              <a:buFont typeface="Arial" charset="0"/>
              <a:buChar char="•"/>
            </a:pPr>
            <a:r>
              <a:rPr lang="tr-TR" sz="2400" dirty="0">
                <a:latin typeface="Calibri" pitchFamily="34" charset="0"/>
              </a:rPr>
              <a:t>Vatana ihanet ettikleri ya da casusluk yaptıkları anlaşılan köy ve kasaba halkının, tek tek veya toplu halde başka yerlere sevki mümkün olacaktı</a:t>
            </a:r>
            <a:r>
              <a:rPr lang="tr-TR" sz="2400" dirty="0" smtClean="0">
                <a:latin typeface="Calibri" pitchFamily="34" charset="0"/>
              </a:rPr>
              <a:t>.</a:t>
            </a:r>
            <a:endParaRPr lang="tr-TR" sz="2400" dirty="0">
              <a:latin typeface="Calibri" pitchFamily="34" charset="0"/>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Metin kutusu 1"/>
          <p:cNvSpPr txBox="1">
            <a:spLocks noChangeArrowheads="1"/>
          </p:cNvSpPr>
          <p:nvPr/>
        </p:nvSpPr>
        <p:spPr bwMode="auto">
          <a:xfrm>
            <a:off x="290286" y="639763"/>
            <a:ext cx="11480800" cy="3785652"/>
          </a:xfrm>
          <a:prstGeom prst="rect">
            <a:avLst/>
          </a:prstGeom>
          <a:noFill/>
          <a:ln w="9525">
            <a:noFill/>
            <a:miter lim="800000"/>
            <a:headEnd/>
            <a:tailEnd/>
          </a:ln>
        </p:spPr>
        <p:txBody>
          <a:bodyPr wrap="square">
            <a:spAutoFit/>
          </a:bodyPr>
          <a:lstStyle/>
          <a:p>
            <a:pPr marL="285750" indent="-285750" algn="just">
              <a:buFont typeface="Arial" charset="0"/>
              <a:buChar char="•"/>
            </a:pPr>
            <a:r>
              <a:rPr lang="tr-TR" sz="2400" dirty="0">
                <a:latin typeface="Calibri" pitchFamily="34" charset="0"/>
              </a:rPr>
              <a:t>Bu geçici kanun ile düşmanla işbirliği yaptığı tespit edilen Ermeniler </a:t>
            </a:r>
            <a:r>
              <a:rPr lang="tr-TR" sz="2400" b="1" dirty="0">
                <a:solidFill>
                  <a:srgbClr val="FF0000"/>
                </a:solidFill>
                <a:latin typeface="Calibri" pitchFamily="34" charset="0"/>
              </a:rPr>
              <a:t>«iç güvenlik gerekçesi» </a:t>
            </a:r>
            <a:r>
              <a:rPr lang="tr-TR" sz="2400" dirty="0">
                <a:latin typeface="Calibri" pitchFamily="34" charset="0"/>
              </a:rPr>
              <a:t>ile cepheden uzak sahalara, </a:t>
            </a:r>
            <a:r>
              <a:rPr lang="tr-TR" sz="2400" b="1" dirty="0">
                <a:solidFill>
                  <a:schemeClr val="accent1"/>
                </a:solidFill>
                <a:latin typeface="Calibri" pitchFamily="34" charset="0"/>
              </a:rPr>
              <a:t>Suriye ve Halep bölgesine </a:t>
            </a:r>
            <a:r>
              <a:rPr lang="tr-TR" sz="2400" dirty="0">
                <a:latin typeface="Calibri" pitchFamily="34" charset="0"/>
              </a:rPr>
              <a:t>yerleştirilmişlerdir. </a:t>
            </a:r>
          </a:p>
          <a:p>
            <a:pPr marL="285750" indent="-285750" algn="just">
              <a:buFont typeface="Arial" charset="0"/>
              <a:buChar char="•"/>
            </a:pPr>
            <a:r>
              <a:rPr lang="tr-TR" sz="2400" dirty="0">
                <a:latin typeface="Calibri" pitchFamily="34" charset="0"/>
              </a:rPr>
              <a:t>Tehcir sırasında gerekli güvenlik tedbirlerinin alınamaması, sağlık koşullarının elverişsizliği, kış şartları ve nakliyat konusunda yaşanan problemler Ermeni nüfusun yollarda ölmesine neden olmuştur.</a:t>
            </a:r>
          </a:p>
          <a:p>
            <a:pPr marL="285750" indent="-285750" algn="just">
              <a:buFont typeface="Arial" charset="0"/>
              <a:buChar char="•"/>
            </a:pPr>
            <a:r>
              <a:rPr lang="tr-TR" sz="2400" dirty="0">
                <a:latin typeface="Calibri" pitchFamily="34" charset="0"/>
              </a:rPr>
              <a:t>Bu durum günümüzde belirli kesimlerin yürüttüğü ve ne yazık ki bazı devletlerin de açıktan ya da gizli destek verdiği kampanyalar vasıtasıyla </a:t>
            </a:r>
            <a:r>
              <a:rPr lang="tr-TR" sz="2400" b="1" dirty="0">
                <a:solidFill>
                  <a:srgbClr val="FF0000"/>
                </a:solidFill>
                <a:latin typeface="Calibri" pitchFamily="34" charset="0"/>
              </a:rPr>
              <a:t>“Ermeni soykırımı” veya “Ermeni mezalimi</a:t>
            </a:r>
            <a:r>
              <a:rPr lang="tr-TR" sz="2400" dirty="0">
                <a:latin typeface="Calibri" pitchFamily="34" charset="0"/>
              </a:rPr>
              <a:t>” adı altında dünya kamuoyuna yansıtılmaktadır</a:t>
            </a:r>
            <a:r>
              <a:rPr lang="tr-TR" sz="2400" dirty="0" smtClean="0">
                <a:latin typeface="Calibri" pitchFamily="34" charset="0"/>
              </a:rPr>
              <a:t>.</a:t>
            </a:r>
          </a:p>
          <a:p>
            <a:pPr marL="342900" indent="-342900" algn="just">
              <a:buFont typeface="Arial" charset="0"/>
              <a:buChar char="•"/>
            </a:pPr>
            <a:r>
              <a:rPr lang="tr-TR" sz="2400" dirty="0" smtClean="0">
                <a:latin typeface="Calibri" pitchFamily="34" charset="0"/>
              </a:rPr>
              <a:t>Tehcire </a:t>
            </a:r>
            <a:r>
              <a:rPr lang="tr-TR" sz="2400" dirty="0">
                <a:latin typeface="Calibri" pitchFamily="34" charset="0"/>
              </a:rPr>
              <a:t>tabi tutulan Ermenilerin miktarını Başbakanlık Osmanlı Arşivi </a:t>
            </a:r>
            <a:r>
              <a:rPr lang="tr-TR" sz="2400" dirty="0" smtClean="0">
                <a:latin typeface="Calibri" pitchFamily="34" charset="0"/>
              </a:rPr>
              <a:t>belgelerinde </a:t>
            </a:r>
            <a:r>
              <a:rPr lang="tr-TR" sz="2400" b="1" dirty="0">
                <a:solidFill>
                  <a:srgbClr val="FF0000"/>
                </a:solidFill>
                <a:latin typeface="Calibri" pitchFamily="34" charset="0"/>
              </a:rPr>
              <a:t>450 </a:t>
            </a:r>
            <a:r>
              <a:rPr lang="tr-TR" sz="2400" b="1" dirty="0" smtClean="0">
                <a:solidFill>
                  <a:srgbClr val="FF0000"/>
                </a:solidFill>
                <a:latin typeface="Calibri" pitchFamily="34" charset="0"/>
              </a:rPr>
              <a:t>bin, </a:t>
            </a:r>
            <a:r>
              <a:rPr lang="tr-TR" sz="2400" dirty="0" smtClean="0">
                <a:solidFill>
                  <a:schemeClr val="hlink"/>
                </a:solidFill>
                <a:latin typeface="Calibri" pitchFamily="34" charset="0"/>
              </a:rPr>
              <a:t>Genelkurmay </a:t>
            </a:r>
            <a:r>
              <a:rPr lang="tr-TR" sz="2400" dirty="0">
                <a:solidFill>
                  <a:schemeClr val="hlink"/>
                </a:solidFill>
                <a:latin typeface="Calibri" pitchFamily="34" charset="0"/>
              </a:rPr>
              <a:t>ATASE Arşivi’ndeki</a:t>
            </a:r>
            <a:r>
              <a:rPr lang="tr-TR" sz="2400" dirty="0">
                <a:solidFill>
                  <a:schemeClr val="accent1"/>
                </a:solidFill>
                <a:latin typeface="Calibri" pitchFamily="34" charset="0"/>
              </a:rPr>
              <a:t> </a:t>
            </a:r>
            <a:r>
              <a:rPr lang="tr-TR" sz="2400" dirty="0">
                <a:latin typeface="Calibri" pitchFamily="34" charset="0"/>
              </a:rPr>
              <a:t>belgelerde de yaklaşık </a:t>
            </a:r>
            <a:r>
              <a:rPr lang="tr-TR" sz="2400" b="1" dirty="0">
                <a:solidFill>
                  <a:srgbClr val="FF0000"/>
                </a:solidFill>
                <a:latin typeface="Calibri" pitchFamily="34" charset="0"/>
              </a:rPr>
              <a:t>500 </a:t>
            </a:r>
            <a:r>
              <a:rPr lang="tr-TR" sz="2400" b="1" dirty="0" smtClean="0">
                <a:solidFill>
                  <a:srgbClr val="FF0000"/>
                </a:solidFill>
                <a:latin typeface="Calibri" pitchFamily="34" charset="0"/>
              </a:rPr>
              <a:t>bin </a:t>
            </a:r>
            <a:r>
              <a:rPr lang="tr-TR" sz="2400" dirty="0" smtClean="0">
                <a:latin typeface="Calibri" pitchFamily="34" charset="0"/>
              </a:rPr>
              <a:t>olarak verilmiştir.</a:t>
            </a:r>
            <a:endParaRPr lang="tr-TR" sz="2400" dirty="0">
              <a:latin typeface="Calibri" pitchFamily="3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Content Placeholder 2"/>
          <p:cNvSpPr txBox="1">
            <a:spLocks/>
          </p:cNvSpPr>
          <p:nvPr/>
        </p:nvSpPr>
        <p:spPr bwMode="auto">
          <a:xfrm>
            <a:off x="458788" y="200025"/>
            <a:ext cx="11315700" cy="6361113"/>
          </a:xfrm>
          <a:prstGeom prst="rect">
            <a:avLst/>
          </a:prstGeom>
          <a:noFill/>
          <a:ln w="9525">
            <a:noFill/>
            <a:miter lim="800000"/>
            <a:headEnd/>
            <a:tailEnd/>
          </a:ln>
        </p:spPr>
        <p:txBody>
          <a:bodyPr/>
          <a:lstStyle/>
          <a:p>
            <a:pPr marL="228600" indent="-228600" algn="just"/>
            <a:r>
              <a:rPr lang="tr-TR" sz="2800" b="1" dirty="0">
                <a:solidFill>
                  <a:srgbClr val="FF0000"/>
                </a:solidFill>
                <a:latin typeface="Calibri" pitchFamily="34" charset="0"/>
              </a:rPr>
              <a:t>Sevr Antlaşması:</a:t>
            </a:r>
          </a:p>
          <a:p>
            <a:pPr marL="228600" indent="-228600" algn="just">
              <a:lnSpc>
                <a:spcPct val="90000"/>
              </a:lnSpc>
              <a:spcBef>
                <a:spcPts val="1000"/>
              </a:spcBef>
              <a:buFont typeface="Arial" charset="0"/>
              <a:buChar char="•"/>
            </a:pPr>
            <a:r>
              <a:rPr lang="tr-TR" sz="2800" dirty="0">
                <a:latin typeface="Calibri" pitchFamily="34" charset="0"/>
              </a:rPr>
              <a:t>Sevr Barış Antlaşması, İtilaf Devletlerinin kendi aralarında yaptıkları bir dizi konferanslar sürecinde ortaya çıktı:</a:t>
            </a:r>
          </a:p>
          <a:p>
            <a:pPr marL="228600" indent="-228600" algn="just">
              <a:lnSpc>
                <a:spcPct val="90000"/>
              </a:lnSpc>
              <a:spcBef>
                <a:spcPts val="1000"/>
              </a:spcBef>
              <a:buFont typeface="Arial" charset="0"/>
              <a:buChar char="•"/>
            </a:pPr>
            <a:r>
              <a:rPr lang="tr-TR" sz="2800" b="1" dirty="0">
                <a:solidFill>
                  <a:schemeClr val="hlink"/>
                </a:solidFill>
                <a:latin typeface="Calibri" pitchFamily="34" charset="0"/>
              </a:rPr>
              <a:t>Paris Barış Konferansı (1919</a:t>
            </a:r>
            <a:r>
              <a:rPr lang="tr-TR" sz="2800" b="1" dirty="0" smtClean="0">
                <a:solidFill>
                  <a:schemeClr val="hlink"/>
                </a:solidFill>
                <a:latin typeface="Calibri" pitchFamily="34" charset="0"/>
              </a:rPr>
              <a:t>) ve Londra </a:t>
            </a:r>
            <a:r>
              <a:rPr lang="tr-TR" sz="2800" b="1" dirty="0">
                <a:solidFill>
                  <a:schemeClr val="hlink"/>
                </a:solidFill>
                <a:latin typeface="Calibri" pitchFamily="34" charset="0"/>
              </a:rPr>
              <a:t>Konferansı (1920</a:t>
            </a:r>
            <a:r>
              <a:rPr lang="tr-TR" sz="2800" b="1" dirty="0" smtClean="0">
                <a:solidFill>
                  <a:schemeClr val="hlink"/>
                </a:solidFill>
                <a:latin typeface="Calibri" pitchFamily="34" charset="0"/>
              </a:rPr>
              <a:t>) sırasında bazı konular görüşülmüş ise de Sevr’in belirlendiği yer San </a:t>
            </a:r>
            <a:r>
              <a:rPr lang="tr-TR" sz="2800" b="1" dirty="0">
                <a:solidFill>
                  <a:schemeClr val="hlink"/>
                </a:solidFill>
                <a:latin typeface="Calibri" pitchFamily="34" charset="0"/>
              </a:rPr>
              <a:t>Remo </a:t>
            </a:r>
            <a:r>
              <a:rPr lang="tr-TR" sz="2800" b="1" dirty="0" smtClean="0">
                <a:solidFill>
                  <a:schemeClr val="hlink"/>
                </a:solidFill>
                <a:latin typeface="Calibri" pitchFamily="34" charset="0"/>
              </a:rPr>
              <a:t>Konferansı olmuştur. </a:t>
            </a:r>
            <a:r>
              <a:rPr lang="tr-TR" sz="2800" b="1" dirty="0">
                <a:solidFill>
                  <a:schemeClr val="hlink"/>
                </a:solidFill>
                <a:latin typeface="Calibri" pitchFamily="34" charset="0"/>
              </a:rPr>
              <a:t>(1920)</a:t>
            </a:r>
          </a:p>
          <a:p>
            <a:pPr marL="228600" indent="-228600" algn="just">
              <a:lnSpc>
                <a:spcPct val="90000"/>
              </a:lnSpc>
              <a:spcBef>
                <a:spcPts val="1000"/>
              </a:spcBef>
              <a:buFont typeface="Arial" charset="0"/>
              <a:buChar char="•"/>
            </a:pPr>
            <a:r>
              <a:rPr lang="tr-TR" sz="2800" b="1" dirty="0" smtClean="0">
                <a:solidFill>
                  <a:srgbClr val="D82331"/>
                </a:solidFill>
                <a:latin typeface="Calibri" pitchFamily="34" charset="0"/>
              </a:rPr>
              <a:t>10 </a:t>
            </a:r>
            <a:r>
              <a:rPr lang="tr-TR" sz="2800" b="1" dirty="0">
                <a:solidFill>
                  <a:srgbClr val="D82331"/>
                </a:solidFill>
                <a:latin typeface="Calibri" pitchFamily="34" charset="0"/>
              </a:rPr>
              <a:t>AĞUSTOS 1920 SEVR BARIŞ ANTLAŞMASI</a:t>
            </a:r>
          </a:p>
          <a:p>
            <a:pPr marL="228600" indent="-228600" algn="just">
              <a:lnSpc>
                <a:spcPct val="90000"/>
              </a:lnSpc>
              <a:spcBef>
                <a:spcPts val="1000"/>
              </a:spcBef>
              <a:buFont typeface="Arial" charset="0"/>
              <a:buChar char="•"/>
            </a:pPr>
            <a:r>
              <a:rPr lang="tr-TR" sz="2800" dirty="0">
                <a:latin typeface="Calibri" pitchFamily="34" charset="0"/>
              </a:rPr>
              <a:t>Osmanlı Devleti, ateşkes antlaşması olan Mondros’u 1918’de imzalamış olmasına rağmen, barış antlaşmasının imzalanması 1920 yılının sonlarına kadar mümkün olmadı.</a:t>
            </a:r>
          </a:p>
          <a:p>
            <a:pPr marL="228600" indent="-228600" algn="just">
              <a:lnSpc>
                <a:spcPct val="90000"/>
              </a:lnSpc>
              <a:spcBef>
                <a:spcPts val="1000"/>
              </a:spcBef>
              <a:buFont typeface="Arial" charset="0"/>
              <a:buChar char="•"/>
            </a:pPr>
            <a:r>
              <a:rPr lang="tr-TR" sz="2800" dirty="0">
                <a:latin typeface="Calibri" pitchFamily="34" charset="0"/>
              </a:rPr>
              <a:t>Bu gecikmenin nedeni İngiltere, Fransa ve İtalya arasında Osmanlı Devleti’nin paylaşımı hakkında var olan görüş ayrılıklarıydı.</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kutusu 3">
            <a:extLst>
              <a:ext uri="{FF2B5EF4-FFF2-40B4-BE49-F238E27FC236}"/>
            </a:extLst>
          </p:cNvPr>
          <p:cNvSpPr txBox="1"/>
          <p:nvPr/>
        </p:nvSpPr>
        <p:spPr>
          <a:xfrm>
            <a:off x="487363" y="193675"/>
            <a:ext cx="11339512" cy="3046988"/>
          </a:xfrm>
          <a:prstGeom prst="rect">
            <a:avLst/>
          </a:prstGeom>
          <a:noFill/>
        </p:spPr>
        <p:txBody>
          <a:bodyPr>
            <a:spAutoFit/>
          </a:bodyPr>
          <a:lstStyle/>
          <a:p>
            <a:pPr marL="342900" indent="-342900" algn="just">
              <a:buFont typeface="Arial" charset="0"/>
              <a:buChar char="•"/>
            </a:pPr>
            <a:r>
              <a:rPr lang="tr-TR" sz="2400" b="1" dirty="0" smtClean="0">
                <a:solidFill>
                  <a:srgbClr val="D82331"/>
                </a:solidFill>
                <a:latin typeface="Calibri" pitchFamily="34" charset="0"/>
              </a:rPr>
              <a:t>Ermeni </a:t>
            </a:r>
            <a:r>
              <a:rPr lang="tr-TR" sz="2400" b="1" dirty="0">
                <a:solidFill>
                  <a:srgbClr val="D82331"/>
                </a:solidFill>
                <a:latin typeface="Calibri" pitchFamily="34" charset="0"/>
              </a:rPr>
              <a:t>tezini savunan pek çok eserde;</a:t>
            </a:r>
            <a:r>
              <a:rPr lang="tr-TR" sz="2400" dirty="0">
                <a:latin typeface="Calibri" pitchFamily="34" charset="0"/>
              </a:rPr>
              <a:t> tehcir edilen nüfus, </a:t>
            </a:r>
            <a:r>
              <a:rPr lang="tr-TR" sz="2400" dirty="0">
                <a:solidFill>
                  <a:srgbClr val="FF0000"/>
                </a:solidFill>
                <a:latin typeface="Calibri" pitchFamily="34" charset="0"/>
              </a:rPr>
              <a:t>1.400.000</a:t>
            </a:r>
            <a:r>
              <a:rPr lang="tr-TR" sz="2400" dirty="0">
                <a:latin typeface="Calibri" pitchFamily="34" charset="0"/>
              </a:rPr>
              <a:t> olarak verilmektedir. Bu miktarın yarıdan fazlasının tehcir sırasında katledildiği iddiası ortaya atılmaktadır. Taraflı yaklaşımlara bakıldığında (Avrupalı diplomatlar, Ermeni diplomatlar ve misyonerlerin) Ermeni kayıpları konusunda verdikleri sayılar </a:t>
            </a:r>
            <a:r>
              <a:rPr lang="tr-TR" sz="2400" dirty="0">
                <a:solidFill>
                  <a:srgbClr val="FF0000"/>
                </a:solidFill>
                <a:latin typeface="Calibri" pitchFamily="34" charset="0"/>
              </a:rPr>
              <a:t>600.000’den oldukça abartılı bir şekilde 2.000.000’a kadar</a:t>
            </a:r>
            <a:r>
              <a:rPr lang="tr-TR" sz="2400" dirty="0">
                <a:latin typeface="Calibri" pitchFamily="34" charset="0"/>
              </a:rPr>
              <a:t> çıkmaktadır. </a:t>
            </a:r>
          </a:p>
          <a:p>
            <a:pPr marL="342900" indent="-342900" algn="just">
              <a:buFont typeface="Arial" charset="0"/>
              <a:buChar char="•"/>
            </a:pPr>
            <a:r>
              <a:rPr lang="tr-TR" sz="2400" dirty="0">
                <a:latin typeface="Calibri" pitchFamily="34" charset="0"/>
              </a:rPr>
              <a:t>Ancak hem resmi kaynaklar hem de tarafsız gözlemcilerin verdikleri bilgilere göre, salgın hastalık, nakliyattaki aksaklıklar, çatışma (Kürt ve Türk saldırıları), resmi makamların ihmali </a:t>
            </a:r>
            <a:r>
              <a:rPr lang="tr-TR" sz="2400" dirty="0" err="1">
                <a:latin typeface="Calibri" pitchFamily="34" charset="0"/>
              </a:rPr>
              <a:t>vb</a:t>
            </a:r>
            <a:r>
              <a:rPr lang="tr-TR" sz="2400" dirty="0">
                <a:latin typeface="Calibri" pitchFamily="34" charset="0"/>
              </a:rPr>
              <a:t> durumlardan kaynaklanan Ermeni kayıpları 80.000 </a:t>
            </a:r>
            <a:r>
              <a:rPr lang="tr-TR" sz="2400" dirty="0">
                <a:solidFill>
                  <a:srgbClr val="D82331"/>
                </a:solidFill>
                <a:latin typeface="Calibri" pitchFamily="34" charset="0"/>
              </a:rPr>
              <a:t>(Seksen Bin)</a:t>
            </a:r>
            <a:r>
              <a:rPr lang="tr-TR" sz="2400" dirty="0">
                <a:latin typeface="Calibri" pitchFamily="34" charset="0"/>
              </a:rPr>
              <a:t> civarındadır.</a:t>
            </a:r>
            <a:endParaRPr lang="tr-TR" sz="2200" dirty="0">
              <a:latin typeface="Calibri" pitchFamily="34" charset="0"/>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417" name="Resim 1"/>
          <p:cNvPicPr>
            <a:picLocks noChangeAspect="1"/>
          </p:cNvPicPr>
          <p:nvPr/>
        </p:nvPicPr>
        <p:blipFill>
          <a:blip r:embed="rId2"/>
          <a:srcRect/>
          <a:stretch>
            <a:fillRect/>
          </a:stretch>
        </p:blipFill>
        <p:spPr bwMode="auto">
          <a:xfrm>
            <a:off x="9144000" y="0"/>
            <a:ext cx="3048000" cy="3887788"/>
          </a:xfrm>
          <a:prstGeom prst="rect">
            <a:avLst/>
          </a:prstGeom>
          <a:noFill/>
          <a:ln w="9525">
            <a:noFill/>
            <a:miter lim="800000"/>
            <a:headEnd/>
            <a:tailEnd/>
          </a:ln>
        </p:spPr>
      </p:pic>
      <p:sp>
        <p:nvSpPr>
          <p:cNvPr id="60418" name="Metin kutusu 2"/>
          <p:cNvSpPr txBox="1">
            <a:spLocks noChangeArrowheads="1"/>
          </p:cNvSpPr>
          <p:nvPr/>
        </p:nvSpPr>
        <p:spPr bwMode="auto">
          <a:xfrm>
            <a:off x="0" y="0"/>
            <a:ext cx="9255125" cy="7029450"/>
          </a:xfrm>
          <a:prstGeom prst="rect">
            <a:avLst/>
          </a:prstGeom>
          <a:noFill/>
          <a:ln w="9525">
            <a:noFill/>
            <a:miter lim="800000"/>
            <a:headEnd/>
            <a:tailEnd/>
          </a:ln>
        </p:spPr>
        <p:txBody>
          <a:bodyPr>
            <a:spAutoFit/>
          </a:bodyPr>
          <a:lstStyle/>
          <a:p>
            <a:pPr algn="just">
              <a:buFontTx/>
              <a:buChar char="•"/>
            </a:pPr>
            <a:r>
              <a:rPr lang="tr-TR" sz="2400">
                <a:latin typeface="Calibri" pitchFamily="34" charset="0"/>
              </a:rPr>
              <a:t> “…</a:t>
            </a:r>
            <a:r>
              <a:rPr lang="tr-TR" sz="2400" i="1">
                <a:latin typeface="Calibri" pitchFamily="34" charset="0"/>
              </a:rPr>
              <a:t>1914 kışı ve 1915 yılının ilk ayları, Taşnaksutyun da dahil olmak üzere, Rusya Ermenileri açısından bir heyecanlanma ve umut dönemiydi. Biz kayıtsız şartsız Rusya’ya yönelmiş durumdaydık.</a:t>
            </a:r>
            <a:endParaRPr lang="tr-TR" sz="2400">
              <a:latin typeface="Calibri" pitchFamily="34" charset="0"/>
            </a:endParaRPr>
          </a:p>
          <a:p>
            <a:pPr algn="just">
              <a:buFontTx/>
              <a:buChar char="•"/>
            </a:pPr>
            <a:r>
              <a:rPr lang="tr-TR" sz="2400" i="1">
                <a:latin typeface="Calibri" pitchFamily="34" charset="0"/>
              </a:rPr>
              <a:t> “…Herhangi bir gerekçe yokken zafer havasına kapılmıştık; </a:t>
            </a:r>
            <a:r>
              <a:rPr lang="tr-TR" sz="2400" i="1">
                <a:solidFill>
                  <a:srgbClr val="FF0000"/>
                </a:solidFill>
                <a:latin typeface="Calibri" pitchFamily="34" charset="0"/>
              </a:rPr>
              <a:t>sadakatimiz, çalışmalarımız ve yardımlarımız karşılığında </a:t>
            </a:r>
            <a:r>
              <a:rPr lang="tr-TR" sz="2400" i="1">
                <a:latin typeface="Calibri" pitchFamily="34" charset="0"/>
              </a:rPr>
              <a:t>Çar Hükümeti’nin Güney Kafkasya Ermenistan’ı ile Türkiye’nin Ermeni eyaletlerinden oluşan </a:t>
            </a:r>
            <a:r>
              <a:rPr lang="tr-TR" sz="2400" i="1">
                <a:solidFill>
                  <a:srgbClr val="FF0000"/>
                </a:solidFill>
                <a:latin typeface="Calibri" pitchFamily="34" charset="0"/>
              </a:rPr>
              <a:t>Ermenistan’ın bağımsızlığını bize armağan edeceğine </a:t>
            </a:r>
            <a:r>
              <a:rPr lang="tr-TR" sz="2400" i="1">
                <a:latin typeface="Calibri" pitchFamily="34" charset="0"/>
              </a:rPr>
              <a:t>emindik.</a:t>
            </a:r>
          </a:p>
          <a:p>
            <a:pPr algn="just">
              <a:buFontTx/>
              <a:buChar char="•"/>
            </a:pPr>
            <a:r>
              <a:rPr lang="tr-TR" sz="2400" b="1" i="1">
                <a:solidFill>
                  <a:schemeClr val="accent1"/>
                </a:solidFill>
                <a:latin typeface="Calibri" pitchFamily="34" charset="0"/>
              </a:rPr>
              <a:t> “…Aklımız dumanlanmıştı</a:t>
            </a:r>
            <a:r>
              <a:rPr lang="tr-TR" sz="2400" i="1">
                <a:latin typeface="Calibri" pitchFamily="34" charset="0"/>
              </a:rPr>
              <a:t>. Biz kendi isteklerimizi başkalarına mal ederek, sorumsuz kişilerin boş sözlerine büyük önem vererek ve kendimize yaptığımız hipnozun etkisiyle gerçekleri anlayamadık ve hayallere kapıldık…1915 yaz ve sonbahar döneminde Türkiye Ermenileri zorunlu göçe tabi tutuldu. Kitlesel sürgünler ve baskınlar gerçekleştirildi. Bütün bunlar Ermeni meselesine ölümcül bir darbe vurdu.</a:t>
            </a:r>
            <a:endParaRPr lang="tr-TR" sz="2400">
              <a:latin typeface="Calibri" pitchFamily="34" charset="0"/>
            </a:endParaRPr>
          </a:p>
          <a:p>
            <a:pPr algn="just">
              <a:buFontTx/>
              <a:buChar char="•"/>
            </a:pPr>
            <a:r>
              <a:rPr lang="tr-TR" sz="2400" i="1">
                <a:latin typeface="Calibri" pitchFamily="34" charset="0"/>
              </a:rPr>
              <a:t> “…Türkler ne yaptıklarını biliyorlardı ve </a:t>
            </a:r>
            <a:r>
              <a:rPr lang="tr-TR" sz="2400" i="1">
                <a:solidFill>
                  <a:srgbClr val="FF0000"/>
                </a:solidFill>
                <a:latin typeface="Calibri" pitchFamily="34" charset="0"/>
              </a:rPr>
              <a:t>bugün pişmanlık duymalarını gerektirecek bir husus bulunmamaktadır</a:t>
            </a:r>
            <a:r>
              <a:rPr lang="tr-TR" sz="2400" i="1">
                <a:latin typeface="Calibri" pitchFamily="34" charset="0"/>
              </a:rPr>
              <a:t>; sonradan anlaşıldığı üzere, </a:t>
            </a:r>
            <a:r>
              <a:rPr lang="tr-TR" sz="2400" i="1">
                <a:solidFill>
                  <a:srgbClr val="FF0000"/>
                </a:solidFill>
                <a:latin typeface="Calibri" pitchFamily="34" charset="0"/>
              </a:rPr>
              <a:t>Türkiye’de Ermeni meselesinin temelli çözümü açısından bu yöntem en kesin ve uygun bir yöntemdi…”</a:t>
            </a:r>
            <a:endParaRPr lang="tr-TR" sz="2400">
              <a:solidFill>
                <a:srgbClr val="FF0000"/>
              </a:solidFill>
              <a:latin typeface="Calibri" pitchFamily="34" charset="0"/>
            </a:endParaRPr>
          </a:p>
          <a:p>
            <a:pPr algn="just"/>
            <a:endParaRPr lang="tr-TR" sz="2400">
              <a:latin typeface="Calibri" pitchFamily="34" charset="0"/>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Title 1"/>
          <p:cNvSpPr txBox="1">
            <a:spLocks/>
          </p:cNvSpPr>
          <p:nvPr/>
        </p:nvSpPr>
        <p:spPr bwMode="auto">
          <a:xfrm>
            <a:off x="979488" y="2274888"/>
            <a:ext cx="2144712" cy="2354262"/>
          </a:xfrm>
          <a:prstGeom prst="rect">
            <a:avLst/>
          </a:prstGeom>
          <a:noFill/>
          <a:ln w="9525">
            <a:noFill/>
            <a:miter lim="800000"/>
            <a:headEnd/>
            <a:tailEnd/>
          </a:ln>
        </p:spPr>
        <p:txBody>
          <a:bodyPr/>
          <a:lstStyle/>
          <a:p>
            <a:pPr>
              <a:lnSpc>
                <a:spcPct val="90000"/>
              </a:lnSpc>
            </a:pPr>
            <a:endParaRPr lang="en-US" sz="4400" b="1">
              <a:solidFill>
                <a:schemeClr val="bg1"/>
              </a:solidFill>
              <a:latin typeface="Calibri Light" pitchFamily="34" charset="0"/>
            </a:endParaRPr>
          </a:p>
        </p:txBody>
      </p:sp>
      <p:sp>
        <p:nvSpPr>
          <p:cNvPr id="9" name="Title 1">
            <a:extLst>
              <a:ext uri="{FF2B5EF4-FFF2-40B4-BE49-F238E27FC236}"/>
            </a:extLst>
          </p:cNvPr>
          <p:cNvSpPr txBox="1">
            <a:spLocks/>
          </p:cNvSpPr>
          <p:nvPr/>
        </p:nvSpPr>
        <p:spPr>
          <a:xfrm>
            <a:off x="4291013" y="261938"/>
            <a:ext cx="7639050" cy="59436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gn="just" fontAlgn="auto">
              <a:spcAft>
                <a:spcPts val="0"/>
              </a:spcAft>
              <a:buFont typeface="Arial" panose="020B0604020202020204" pitchFamily="34" charset="0"/>
              <a:buChar char="•"/>
              <a:defRPr/>
            </a:pPr>
            <a:endParaRPr lang="tr-TR" sz="2800" dirty="0">
              <a:latin typeface="+mn-lt"/>
            </a:endParaRPr>
          </a:p>
        </p:txBody>
      </p:sp>
      <p:sp>
        <p:nvSpPr>
          <p:cNvPr id="62467" name="Dikdörtgen 6"/>
          <p:cNvSpPr>
            <a:spLocks noChangeArrowheads="1"/>
          </p:cNvSpPr>
          <p:nvPr/>
        </p:nvSpPr>
        <p:spPr bwMode="auto">
          <a:xfrm>
            <a:off x="681038" y="617538"/>
            <a:ext cx="10378848" cy="5262979"/>
          </a:xfrm>
          <a:prstGeom prst="rect">
            <a:avLst/>
          </a:prstGeom>
          <a:noFill/>
          <a:ln w="9525">
            <a:noFill/>
            <a:miter lim="800000"/>
            <a:headEnd/>
            <a:tailEnd/>
          </a:ln>
        </p:spPr>
        <p:txBody>
          <a:bodyPr wrap="square">
            <a:spAutoFit/>
          </a:bodyPr>
          <a:lstStyle/>
          <a:p>
            <a:pPr marL="457200" indent="-457200" algn="just">
              <a:buFont typeface="Arial" charset="0"/>
              <a:buChar char="•"/>
            </a:pPr>
            <a:r>
              <a:rPr lang="tr-TR" sz="2800" b="1" dirty="0">
                <a:solidFill>
                  <a:srgbClr val="D82331"/>
                </a:solidFill>
                <a:latin typeface="Calibri" pitchFamily="34" charset="0"/>
              </a:rPr>
              <a:t>Doğu Harekatı:</a:t>
            </a:r>
            <a:r>
              <a:rPr lang="tr-TR" sz="2800" dirty="0">
                <a:latin typeface="Calibri" pitchFamily="34" charset="0"/>
              </a:rPr>
              <a:t> </a:t>
            </a:r>
          </a:p>
          <a:p>
            <a:pPr marL="457200" indent="-457200" algn="just">
              <a:buFont typeface="Arial" charset="0"/>
              <a:buChar char="•"/>
            </a:pPr>
            <a:r>
              <a:rPr lang="tr-TR" sz="2800" dirty="0">
                <a:latin typeface="Calibri" pitchFamily="34" charset="0"/>
              </a:rPr>
              <a:t>Ekim 1917 Bolşevik İhtilali ile Çarlık Rusya İmparatorluğunun yıkılmasının ardından Kafkasya’da oluşan otorite boşluğundan istifade ile </a:t>
            </a:r>
            <a:r>
              <a:rPr lang="tr-TR" sz="2800" b="1" dirty="0">
                <a:latin typeface="Calibri" pitchFamily="34" charset="0"/>
              </a:rPr>
              <a:t>Ermenistan, Gürcistan ve Azerbaycan </a:t>
            </a:r>
            <a:r>
              <a:rPr lang="tr-TR" sz="2800" dirty="0">
                <a:latin typeface="Calibri" pitchFamily="34" charset="0"/>
              </a:rPr>
              <a:t>devletleri ortaya çıkmıştır</a:t>
            </a:r>
            <a:r>
              <a:rPr lang="tr-TR" sz="2800" dirty="0" smtClean="0">
                <a:latin typeface="Calibri" pitchFamily="34" charset="0"/>
              </a:rPr>
              <a:t>.</a:t>
            </a:r>
          </a:p>
          <a:p>
            <a:pPr marL="457200" indent="-457200" algn="just">
              <a:buFont typeface="Arial" charset="0"/>
              <a:buChar char="•"/>
            </a:pPr>
            <a:endParaRPr lang="tr-TR" sz="2800" dirty="0">
              <a:latin typeface="Calibri" pitchFamily="34" charset="0"/>
            </a:endParaRPr>
          </a:p>
          <a:p>
            <a:pPr marL="457200" indent="-457200" algn="just">
              <a:buFont typeface="Arial" charset="0"/>
              <a:buChar char="•"/>
            </a:pPr>
            <a:r>
              <a:rPr lang="tr-TR" sz="2800" dirty="0">
                <a:latin typeface="Calibri" pitchFamily="34" charset="0"/>
              </a:rPr>
              <a:t>Erivan merkezli olarak ortaya çıkan Ermenistan, İngiltere’nin de desteği ile Çarlık Rusya zamanında geliştirdiği Büyük Ermenistan hayallerini sürdürmüştür</a:t>
            </a:r>
            <a:r>
              <a:rPr lang="tr-TR" sz="2800" dirty="0" smtClean="0">
                <a:latin typeface="Calibri" pitchFamily="34" charset="0"/>
              </a:rPr>
              <a:t>.</a:t>
            </a:r>
          </a:p>
          <a:p>
            <a:pPr marL="457200" indent="-457200" algn="just">
              <a:buFont typeface="Arial" charset="0"/>
              <a:buChar char="•"/>
            </a:pPr>
            <a:endParaRPr lang="tr-TR" sz="2800" dirty="0">
              <a:latin typeface="Calibri" pitchFamily="34" charset="0"/>
            </a:endParaRPr>
          </a:p>
          <a:p>
            <a:pPr marL="457200" indent="-457200" algn="just">
              <a:buFont typeface="Arial" charset="0"/>
              <a:buChar char="•"/>
            </a:pPr>
            <a:r>
              <a:rPr lang="tr-TR" sz="2800" dirty="0">
                <a:latin typeface="Calibri" pitchFamily="34" charset="0"/>
              </a:rPr>
              <a:t>Mondros Ateşkes Antlaşmasının </a:t>
            </a:r>
            <a:r>
              <a:rPr lang="tr-TR" sz="2800" dirty="0" smtClean="0">
                <a:latin typeface="Calibri" pitchFamily="34" charset="0"/>
              </a:rPr>
              <a:t>24. </a:t>
            </a:r>
            <a:r>
              <a:rPr lang="tr-TR" sz="2800" dirty="0">
                <a:latin typeface="Calibri" pitchFamily="34" charset="0"/>
              </a:rPr>
              <a:t>maddesi Doğu Anadolu’nun Ermenistan’a bırakılmasının zeminini oluşturacak bir maddedir.</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Content Placeholder 2"/>
          <p:cNvSpPr txBox="1">
            <a:spLocks/>
          </p:cNvSpPr>
          <p:nvPr/>
        </p:nvSpPr>
        <p:spPr bwMode="auto">
          <a:xfrm>
            <a:off x="203200" y="153988"/>
            <a:ext cx="11798300" cy="5903912"/>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r>
              <a:rPr lang="tr-TR" sz="2800" dirty="0" smtClean="0">
                <a:latin typeface="Calibri" pitchFamily="34" charset="0"/>
              </a:rPr>
              <a:t>İngiltere Doğu </a:t>
            </a:r>
            <a:r>
              <a:rPr lang="tr-TR" sz="2800" dirty="0">
                <a:latin typeface="Calibri" pitchFamily="34" charset="0"/>
              </a:rPr>
              <a:t>Anadolu’nun Ermenistan’a bırakılması ile oluşacak Büyük Ermenistan Devleti </a:t>
            </a:r>
            <a:r>
              <a:rPr lang="tr-TR" sz="2800" dirty="0" smtClean="0">
                <a:latin typeface="Calibri" pitchFamily="34" charset="0"/>
              </a:rPr>
              <a:t>sayesinde, </a:t>
            </a:r>
            <a:r>
              <a:rPr lang="tr-TR" sz="2800" dirty="0">
                <a:latin typeface="Calibri" pitchFamily="34" charset="0"/>
              </a:rPr>
              <a:t>Sovyet Rusya’nın (komünizmin) güneye yani Anadolu’ya yayılmasını engelleyeceği gibi kendi hakimiyeti altındaki Kuzey Irak petrol sahasından da Sovyet Rusya’yı uzak tutmuş olacaktı.</a:t>
            </a:r>
          </a:p>
          <a:p>
            <a:pPr marL="228600" indent="-228600" algn="just">
              <a:lnSpc>
                <a:spcPct val="90000"/>
              </a:lnSpc>
              <a:spcBef>
                <a:spcPts val="1000"/>
              </a:spcBef>
              <a:buFont typeface="Arial" charset="0"/>
              <a:buChar char="•"/>
            </a:pPr>
            <a:endParaRPr lang="tr-TR" sz="2800" dirty="0">
              <a:latin typeface="Calibri" pitchFamily="34" charset="0"/>
            </a:endParaRPr>
          </a:p>
          <a:p>
            <a:pPr marL="228600" indent="-228600" algn="just">
              <a:lnSpc>
                <a:spcPct val="90000"/>
              </a:lnSpc>
              <a:spcBef>
                <a:spcPts val="1000"/>
              </a:spcBef>
              <a:buFont typeface="Arial" charset="0"/>
              <a:buChar char="•"/>
            </a:pPr>
            <a:r>
              <a:rPr lang="tr-TR" sz="2800" dirty="0">
                <a:solidFill>
                  <a:schemeClr val="accent1"/>
                </a:solidFill>
                <a:latin typeface="Calibri" pitchFamily="34" charset="0"/>
              </a:rPr>
              <a:t>Haziran 1920’de Yunan Ordusunun Milne Hattı’nı geçmesiyle eş zamanlı olarak doğuda Ermeni orduları harekete geçmiştir.</a:t>
            </a:r>
            <a:r>
              <a:rPr lang="tr-TR" sz="2800" dirty="0">
                <a:latin typeface="Calibri" pitchFamily="34" charset="0"/>
              </a:rPr>
              <a:t> Bunun üzerine </a:t>
            </a:r>
            <a:r>
              <a:rPr lang="tr-TR" sz="2800" dirty="0">
                <a:solidFill>
                  <a:srgbClr val="FF0000"/>
                </a:solidFill>
                <a:latin typeface="Calibri" pitchFamily="34" charset="0"/>
              </a:rPr>
              <a:t>9 Haziran 1920’de TBMM </a:t>
            </a:r>
            <a:r>
              <a:rPr lang="tr-TR" sz="2800" dirty="0">
                <a:latin typeface="Calibri" pitchFamily="34" charset="0"/>
              </a:rPr>
              <a:t>aldığı kararla </a:t>
            </a:r>
            <a:r>
              <a:rPr lang="tr-TR" sz="2800" dirty="0">
                <a:solidFill>
                  <a:srgbClr val="FF0000"/>
                </a:solidFill>
                <a:latin typeface="Calibri" pitchFamily="34" charset="0"/>
              </a:rPr>
              <a:t>15. Kolordu Komutanı Kazım Karabekir’i Doğu Cephesi Komutanlığı’na tayin etmiştir.</a:t>
            </a:r>
          </a:p>
          <a:p>
            <a:pPr marL="228600" indent="-228600" algn="just">
              <a:lnSpc>
                <a:spcPct val="90000"/>
              </a:lnSpc>
              <a:spcBef>
                <a:spcPts val="1000"/>
              </a:spcBef>
              <a:buFont typeface="Arial" charset="0"/>
              <a:buChar char="•"/>
            </a:pPr>
            <a:endParaRPr lang="tr-TR" sz="2800" dirty="0">
              <a:solidFill>
                <a:srgbClr val="FF0000"/>
              </a:solidFill>
              <a:latin typeface="Calibri" pitchFamily="34" charset="0"/>
            </a:endParaRPr>
          </a:p>
          <a:p>
            <a:pPr marL="228600" indent="-228600" algn="just">
              <a:lnSpc>
                <a:spcPct val="90000"/>
              </a:lnSpc>
              <a:spcBef>
                <a:spcPts val="1000"/>
              </a:spcBef>
              <a:buFont typeface="Arial" charset="0"/>
              <a:buChar char="•"/>
            </a:pPr>
            <a:r>
              <a:rPr lang="tr-TR" sz="2800" dirty="0">
                <a:latin typeface="Calibri" pitchFamily="34" charset="0"/>
              </a:rPr>
              <a:t>Ancak o tarihlerde TBMM’nin Kafkasya’da yapacağı askeri hareketin Sovyet Hükümeti ile yapılan siyasi görüşmeleri olumsuz etkileyeceği endişesi ile Kazım Karabekir’in emrindeki doğu cephesi birlikleri Eylül 1920’ye kadar beklemişlerdir.</a:t>
            </a:r>
            <a:endParaRPr lang="tr-TR" sz="2800" dirty="0">
              <a:solidFill>
                <a:srgbClr val="FF0000"/>
              </a:solidFill>
              <a:latin typeface="Calibri" pitchFamily="34" charset="0"/>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Content Placeholder 2"/>
          <p:cNvSpPr txBox="1">
            <a:spLocks/>
          </p:cNvSpPr>
          <p:nvPr/>
        </p:nvSpPr>
        <p:spPr bwMode="auto">
          <a:xfrm>
            <a:off x="203200" y="153988"/>
            <a:ext cx="11798300" cy="3189287"/>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r>
              <a:rPr lang="tr-TR" sz="2400" dirty="0">
                <a:latin typeface="Calibri" pitchFamily="34" charset="0"/>
              </a:rPr>
              <a:t>Sovyetlerle yapılan ilk görüşmelerden olumlu sonuç alınamaması üzerine 27 Eylül 1920’de Kazım Karabekir’in birlikleri harekete geçmiştir. </a:t>
            </a:r>
          </a:p>
          <a:p>
            <a:pPr marL="228600" indent="-228600" algn="just">
              <a:lnSpc>
                <a:spcPct val="90000"/>
              </a:lnSpc>
              <a:spcBef>
                <a:spcPts val="1000"/>
              </a:spcBef>
              <a:buFont typeface="Arial" charset="0"/>
              <a:buChar char="•"/>
            </a:pPr>
            <a:r>
              <a:rPr lang="tr-TR" sz="2400" dirty="0">
                <a:latin typeface="Calibri" pitchFamily="34" charset="0"/>
              </a:rPr>
              <a:t>28-30 Eylül 1920’de Sarıkamış ve Oltu, 30 Ekim’de Kars Ermenilerden geri alınmıştır. </a:t>
            </a:r>
          </a:p>
          <a:p>
            <a:pPr marL="228600" indent="-228600" algn="just">
              <a:lnSpc>
                <a:spcPct val="90000"/>
              </a:lnSpc>
              <a:spcBef>
                <a:spcPts val="1000"/>
              </a:spcBef>
              <a:buFont typeface="Arial" charset="0"/>
              <a:buChar char="•"/>
            </a:pPr>
            <a:r>
              <a:rPr lang="tr-TR" sz="2400" dirty="0">
                <a:latin typeface="Calibri" pitchFamily="34" charset="0"/>
              </a:rPr>
              <a:t>Karabekir Paşa komutasındaki doğu cephesi birlikleri Kasım 1920’de Ermenistan sınırından içeri girerek ilerlemeye devam etmiştir. Bunun üzerine Erivan Hükümeti 17 Kasım 1920’de TBMM’ye barış teklifinde bulunmuştur.</a:t>
            </a:r>
          </a:p>
          <a:p>
            <a:pPr marL="228600" indent="-228600" algn="just">
              <a:lnSpc>
                <a:spcPct val="90000"/>
              </a:lnSpc>
              <a:spcBef>
                <a:spcPts val="1000"/>
              </a:spcBef>
              <a:buFont typeface="Arial" charset="0"/>
              <a:buChar char="•"/>
            </a:pPr>
            <a:r>
              <a:rPr lang="tr-TR" sz="2400" dirty="0">
                <a:solidFill>
                  <a:srgbClr val="FF0000"/>
                </a:solidFill>
                <a:latin typeface="Calibri" pitchFamily="34" charset="0"/>
              </a:rPr>
              <a:t>Görüşmelerde TBMM’yi Doğu Cephesi Komutanı Kazım Karabekir temsil etmiştir. 2-3 Aralık 1920’de </a:t>
            </a:r>
            <a:r>
              <a:rPr lang="tr-TR" sz="2400" b="1" dirty="0">
                <a:solidFill>
                  <a:srgbClr val="FF0000"/>
                </a:solidFill>
                <a:latin typeface="Calibri" pitchFamily="34" charset="0"/>
              </a:rPr>
              <a:t>Gümrü Antlaşması </a:t>
            </a:r>
            <a:r>
              <a:rPr lang="tr-TR" sz="2400" dirty="0">
                <a:solidFill>
                  <a:srgbClr val="FF0000"/>
                </a:solidFill>
                <a:latin typeface="Calibri" pitchFamily="34" charset="0"/>
              </a:rPr>
              <a:t>TBMM ile Ermenistan arasında imzalanmıştır.</a:t>
            </a:r>
          </a:p>
        </p:txBody>
      </p:sp>
      <p:pic>
        <p:nvPicPr>
          <p:cNvPr id="64514" name="Picture 3" descr="1-DoguCephesiHarekati"/>
          <p:cNvPicPr>
            <a:picLocks noChangeAspect="1" noChangeArrowheads="1"/>
          </p:cNvPicPr>
          <p:nvPr/>
        </p:nvPicPr>
        <p:blipFill>
          <a:blip r:embed="rId2"/>
          <a:srcRect/>
          <a:stretch>
            <a:fillRect/>
          </a:stretch>
        </p:blipFill>
        <p:spPr bwMode="auto">
          <a:xfrm>
            <a:off x="171451" y="3343275"/>
            <a:ext cx="6404410" cy="3514725"/>
          </a:xfrm>
          <a:prstGeom prst="rect">
            <a:avLst/>
          </a:prstGeom>
          <a:noFill/>
          <a:ln w="9525">
            <a:noFill/>
            <a:miter lim="800000"/>
            <a:headEnd/>
            <a:tailEnd/>
          </a:ln>
        </p:spPr>
      </p:pic>
      <p:sp>
        <p:nvSpPr>
          <p:cNvPr id="64515" name="Text Box 4"/>
          <p:cNvSpPr txBox="1">
            <a:spLocks noChangeArrowheads="1"/>
          </p:cNvSpPr>
          <p:nvPr/>
        </p:nvSpPr>
        <p:spPr bwMode="auto">
          <a:xfrm>
            <a:off x="6880225" y="4860925"/>
            <a:ext cx="4883150" cy="366713"/>
          </a:xfrm>
          <a:prstGeom prst="rect">
            <a:avLst/>
          </a:prstGeom>
          <a:noFill/>
          <a:ln w="9525">
            <a:noFill/>
            <a:miter lim="800000"/>
            <a:headEnd/>
            <a:tailEnd/>
          </a:ln>
        </p:spPr>
        <p:txBody>
          <a:bodyPr wrap="none">
            <a:spAutoFit/>
          </a:bodyPr>
          <a:lstStyle/>
          <a:p>
            <a:r>
              <a:rPr lang="tr-TR">
                <a:solidFill>
                  <a:srgbClr val="D82331"/>
                </a:solidFill>
              </a:rPr>
              <a:t>http://www.ttk.gov.tr/tarihveegitim/istiklal-harbi</a:t>
            </a:r>
            <a:r>
              <a:rPr lang="tr-TR"/>
              <a:t>/</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Content Placeholder 2"/>
          <p:cNvSpPr txBox="1">
            <a:spLocks/>
          </p:cNvSpPr>
          <p:nvPr/>
        </p:nvSpPr>
        <p:spPr bwMode="auto">
          <a:xfrm>
            <a:off x="203200" y="153988"/>
            <a:ext cx="11798300" cy="5903912"/>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r>
              <a:rPr lang="tr-TR" sz="2800" dirty="0">
                <a:solidFill>
                  <a:srgbClr val="D82331"/>
                </a:solidFill>
                <a:latin typeface="Calibri" pitchFamily="34" charset="0"/>
              </a:rPr>
              <a:t>Gümrü Antlaşması ile,</a:t>
            </a:r>
            <a:r>
              <a:rPr lang="tr-TR" sz="2800" dirty="0">
                <a:latin typeface="Calibri" pitchFamily="34" charset="0"/>
              </a:rPr>
              <a:t> Kars, Sarıkamış, Kağızman, Iğdır, Oltu TBMM Hükümeti’ne bırakılmıştır.</a:t>
            </a:r>
          </a:p>
          <a:p>
            <a:pPr marL="228600" indent="-228600" algn="just">
              <a:lnSpc>
                <a:spcPct val="90000"/>
              </a:lnSpc>
              <a:spcBef>
                <a:spcPts val="1000"/>
              </a:spcBef>
              <a:buFont typeface="Arial" charset="0"/>
              <a:buChar char="•"/>
            </a:pPr>
            <a:r>
              <a:rPr lang="tr-TR" sz="2800" dirty="0">
                <a:latin typeface="Calibri" pitchFamily="34" charset="0"/>
              </a:rPr>
              <a:t>Ermenistan ordusunun silahsızlandırılması temin edilmiş ve doğu cephesindeki Ermeni tehdidi sonlandırılmıştır.</a:t>
            </a:r>
          </a:p>
          <a:p>
            <a:pPr marL="228600" indent="-228600" algn="just">
              <a:lnSpc>
                <a:spcPct val="90000"/>
              </a:lnSpc>
              <a:spcBef>
                <a:spcPts val="1000"/>
              </a:spcBef>
              <a:buFont typeface="Arial" charset="0"/>
              <a:buChar char="•"/>
            </a:pPr>
            <a:r>
              <a:rPr lang="tr-TR" sz="2800" dirty="0">
                <a:solidFill>
                  <a:srgbClr val="FF0000"/>
                </a:solidFill>
                <a:latin typeface="Calibri" pitchFamily="34" charset="0"/>
              </a:rPr>
              <a:t>Sevr’le birlikte Doğu </a:t>
            </a:r>
            <a:r>
              <a:rPr lang="tr-TR" sz="2800" dirty="0" smtClean="0">
                <a:solidFill>
                  <a:srgbClr val="FF0000"/>
                </a:solidFill>
                <a:latin typeface="Calibri" pitchFamily="34" charset="0"/>
              </a:rPr>
              <a:t>Anadolu’da </a:t>
            </a:r>
            <a:r>
              <a:rPr lang="tr-TR" sz="2800" dirty="0">
                <a:solidFill>
                  <a:srgbClr val="FF0000"/>
                </a:solidFill>
                <a:latin typeface="Calibri" pitchFamily="34" charset="0"/>
              </a:rPr>
              <a:t>kurulması planlanan Ermenistan iddialarından </a:t>
            </a:r>
            <a:r>
              <a:rPr lang="tr-TR" sz="2800" dirty="0" smtClean="0">
                <a:solidFill>
                  <a:srgbClr val="FF0000"/>
                </a:solidFill>
                <a:latin typeface="Calibri" pitchFamily="34" charset="0"/>
              </a:rPr>
              <a:t>vazgeçmiş, </a:t>
            </a:r>
            <a:r>
              <a:rPr lang="tr-TR" sz="2800" dirty="0">
                <a:solidFill>
                  <a:srgbClr val="FF0000"/>
                </a:solidFill>
                <a:latin typeface="Calibri" pitchFamily="34" charset="0"/>
              </a:rPr>
              <a:t>böylece Ermeni meselesi Türkiye lehine çözülmüştür.</a:t>
            </a:r>
          </a:p>
          <a:p>
            <a:pPr marL="228600" indent="-228600" algn="just">
              <a:lnSpc>
                <a:spcPct val="90000"/>
              </a:lnSpc>
              <a:spcBef>
                <a:spcPts val="1000"/>
              </a:spcBef>
              <a:buFont typeface="Arial" charset="0"/>
              <a:buChar char="•"/>
            </a:pPr>
            <a:r>
              <a:rPr lang="tr-TR" sz="2800" dirty="0">
                <a:solidFill>
                  <a:srgbClr val="FF0000"/>
                </a:solidFill>
                <a:latin typeface="Calibri" pitchFamily="34" charset="0"/>
              </a:rPr>
              <a:t>Gümrü Antlaşması TBMM’nin uluslararası alanda imzaladığı ilk antlaşmadır. </a:t>
            </a:r>
            <a:endParaRPr lang="tr-TR" sz="2800" dirty="0" smtClean="0">
              <a:solidFill>
                <a:srgbClr val="FF0000"/>
              </a:solidFill>
              <a:latin typeface="Calibri" pitchFamily="34" charset="0"/>
            </a:endParaRPr>
          </a:p>
          <a:p>
            <a:pPr algn="just">
              <a:lnSpc>
                <a:spcPct val="90000"/>
              </a:lnSpc>
              <a:spcBef>
                <a:spcPts val="1000"/>
              </a:spcBef>
            </a:pPr>
            <a:r>
              <a:rPr lang="tr-TR" sz="2800" dirty="0" smtClean="0">
                <a:solidFill>
                  <a:srgbClr val="FF0000"/>
                </a:solidFill>
                <a:latin typeface="Calibri" pitchFamily="34" charset="0"/>
              </a:rPr>
              <a:t> </a:t>
            </a:r>
            <a:r>
              <a:rPr lang="tr-TR" sz="2800" dirty="0" smtClean="0">
                <a:solidFill>
                  <a:srgbClr val="FF0000"/>
                </a:solidFill>
                <a:latin typeface="Calibri" pitchFamily="34" charset="0"/>
              </a:rPr>
              <a:t>Mustafa Kemal Paşa Nutuk’ta Gümrü Antlaşmasını «Millî Hükümetin ilk başarısı» olarak anmaktadır. </a:t>
            </a:r>
            <a:r>
              <a:rPr lang="tr-TR" sz="2800" dirty="0" smtClean="0">
                <a:solidFill>
                  <a:srgbClr val="FF0000"/>
                </a:solidFill>
                <a:latin typeface="Calibri" pitchFamily="34" charset="0"/>
              </a:rPr>
              <a:t>TBMM’nin </a:t>
            </a:r>
            <a:r>
              <a:rPr lang="tr-TR" sz="2800" dirty="0">
                <a:solidFill>
                  <a:srgbClr val="FF0000"/>
                </a:solidFill>
                <a:latin typeface="Calibri" pitchFamily="34" charset="0"/>
              </a:rPr>
              <a:t>varlığını tanıyan ilk devlet Ermenistan olmuştur.</a:t>
            </a:r>
          </a:p>
          <a:p>
            <a:pPr marL="228600" indent="-228600" algn="just">
              <a:lnSpc>
                <a:spcPct val="90000"/>
              </a:lnSpc>
              <a:spcBef>
                <a:spcPts val="1000"/>
              </a:spcBef>
              <a:buFont typeface="Arial" charset="0"/>
              <a:buChar char="•"/>
            </a:pPr>
            <a:r>
              <a:rPr lang="tr-TR" sz="2800" dirty="0">
                <a:latin typeface="Calibri" pitchFamily="34" charset="0"/>
              </a:rPr>
              <a:t>Gümrü Antlaşması’nın imzalanmasından sonra 5 Aralık 1920’de Rusya, Ermenistan’la birlikte bütün Kafkasya’yı işgal etmiştir. Bunun üzerine Gümrü Antlaşmasının Rusya ile teyit edilmesi durumu ortaya çıkmıştır.</a:t>
            </a: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Content Placeholder 2"/>
          <p:cNvSpPr txBox="1">
            <a:spLocks/>
          </p:cNvSpPr>
          <p:nvPr/>
        </p:nvSpPr>
        <p:spPr bwMode="auto">
          <a:xfrm>
            <a:off x="203200" y="153988"/>
            <a:ext cx="11798300" cy="5903912"/>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r>
              <a:rPr lang="tr-TR" sz="2800">
                <a:latin typeface="Calibri" pitchFamily="34" charset="0"/>
              </a:rPr>
              <a:t>Sevr Antlaşmasının hayata geçirilmesi TBMM için olduğu kadar Bolşevik Rusya’nın da felaketi anlamına gelmekteydi.</a:t>
            </a:r>
          </a:p>
          <a:p>
            <a:pPr marL="228600" indent="-228600" algn="just">
              <a:lnSpc>
                <a:spcPct val="90000"/>
              </a:lnSpc>
              <a:spcBef>
                <a:spcPts val="1000"/>
              </a:spcBef>
              <a:buFont typeface="Arial" charset="0"/>
              <a:buChar char="•"/>
            </a:pPr>
            <a:r>
              <a:rPr lang="tr-TR" sz="2800">
                <a:solidFill>
                  <a:srgbClr val="FF0000"/>
                </a:solidFill>
                <a:latin typeface="Calibri" pitchFamily="34" charset="0"/>
              </a:rPr>
              <a:t>Boğazlar İtilaf Devletlerinin eline geçecek, Rusya’nın Akdeniz’e açılması şansı ortadan kalkacak, emperyalizm Rusya’nın güneyini yani Anadolu’yu etkisi altına alacaktı.</a:t>
            </a:r>
          </a:p>
          <a:p>
            <a:pPr marL="228600" indent="-228600" algn="just">
              <a:lnSpc>
                <a:spcPct val="90000"/>
              </a:lnSpc>
              <a:spcBef>
                <a:spcPts val="1000"/>
              </a:spcBef>
              <a:buFont typeface="Arial" charset="0"/>
              <a:buChar char="•"/>
            </a:pPr>
            <a:r>
              <a:rPr lang="tr-TR" sz="2800">
                <a:latin typeface="Calibri" pitchFamily="34" charset="0"/>
              </a:rPr>
              <a:t>Bu nedenle Bolşevik Rusya, Anadolu’daki anti-emperyalist karaktere sahip Milli Mücadele hareketini destekleme düşüncesine sahipti. Rusya ayrıca, Anadolu’da da propagandasını yapmak niyetindeydi. </a:t>
            </a:r>
          </a:p>
          <a:p>
            <a:pPr marL="228600" indent="-228600" algn="just">
              <a:lnSpc>
                <a:spcPct val="90000"/>
              </a:lnSpc>
              <a:spcBef>
                <a:spcPts val="1000"/>
              </a:spcBef>
              <a:buFont typeface="Arial" charset="0"/>
              <a:buChar char="•"/>
            </a:pPr>
            <a:r>
              <a:rPr lang="tr-TR" sz="2800">
                <a:latin typeface="Calibri" pitchFamily="34" charset="0"/>
              </a:rPr>
              <a:t>Ancak Milli Mücadelenin başarıya ulaşıp ulaşmama konusunda endişeleri de mevcuttu.  </a:t>
            </a:r>
          </a:p>
          <a:p>
            <a:pPr marL="228600" indent="-228600" algn="just">
              <a:lnSpc>
                <a:spcPct val="90000"/>
              </a:lnSpc>
              <a:spcBef>
                <a:spcPts val="1000"/>
              </a:spcBef>
              <a:buFont typeface="Arial" charset="0"/>
              <a:buChar char="•"/>
            </a:pPr>
            <a:r>
              <a:rPr lang="tr-TR" sz="2800">
                <a:latin typeface="Calibri" pitchFamily="34" charset="0"/>
              </a:rPr>
              <a:t>Rusya uzun bir müddet kafasındaki bu soru işaretlerini gidermek için bekledi ve dostluk antlaşması için somut bir adım atmadı.</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Content Placeholder 2"/>
          <p:cNvSpPr txBox="1">
            <a:spLocks/>
          </p:cNvSpPr>
          <p:nvPr/>
        </p:nvSpPr>
        <p:spPr bwMode="auto">
          <a:xfrm>
            <a:off x="203200" y="153988"/>
            <a:ext cx="11798300" cy="5903912"/>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r>
              <a:rPr lang="tr-TR" sz="2800" dirty="0">
                <a:latin typeface="Calibri" pitchFamily="34" charset="0"/>
              </a:rPr>
              <a:t>Batı cephesinde kurulan düzenli ordunun kendinden kat kat fazla kuvvete sahip Yunan ordusunu Birinci İnönü Savaşı’nda mağlup etmesi üzerine Sovyet Rusya TBMM ile bir antlaşma imzalamak için harekete geçmiştir.</a:t>
            </a:r>
          </a:p>
          <a:p>
            <a:pPr marL="228600" indent="-228600" algn="just">
              <a:lnSpc>
                <a:spcPct val="90000"/>
              </a:lnSpc>
              <a:spcBef>
                <a:spcPts val="1000"/>
              </a:spcBef>
              <a:buFont typeface="Arial" charset="0"/>
              <a:buChar char="•"/>
            </a:pPr>
            <a:r>
              <a:rPr lang="tr-TR" sz="2800" dirty="0">
                <a:latin typeface="Calibri" pitchFamily="34" charset="0"/>
              </a:rPr>
              <a:t>Ali Fuat Paşa ve Bekir Sami Bey’in Moskova’daki girişimleri de sonuç vermiş ve </a:t>
            </a:r>
            <a:r>
              <a:rPr lang="tr-TR" sz="2800" dirty="0">
                <a:solidFill>
                  <a:srgbClr val="FF0000"/>
                </a:solidFill>
                <a:latin typeface="Calibri" pitchFamily="34" charset="0"/>
              </a:rPr>
              <a:t>16 Mart 1921’de Moskova Antlaşması </a:t>
            </a:r>
            <a:r>
              <a:rPr lang="tr-TR" sz="2800" dirty="0">
                <a:latin typeface="Calibri" pitchFamily="34" charset="0"/>
              </a:rPr>
              <a:t>imzalanmıştır.  </a:t>
            </a:r>
          </a:p>
          <a:p>
            <a:pPr marL="228600" indent="-228600" algn="just">
              <a:lnSpc>
                <a:spcPct val="90000"/>
              </a:lnSpc>
              <a:spcBef>
                <a:spcPts val="1000"/>
              </a:spcBef>
              <a:buFont typeface="Arial" charset="0"/>
              <a:buChar char="•"/>
            </a:pPr>
            <a:r>
              <a:rPr lang="tr-TR" sz="2800" dirty="0">
                <a:latin typeface="Calibri" pitchFamily="34" charset="0"/>
              </a:rPr>
              <a:t>Bu antlaşma ile </a:t>
            </a:r>
            <a:r>
              <a:rPr lang="tr-TR" sz="2800" dirty="0">
                <a:solidFill>
                  <a:schemeClr val="hlink"/>
                </a:solidFill>
                <a:latin typeface="Calibri" pitchFamily="34" charset="0"/>
              </a:rPr>
              <a:t>Bolşevik Rusya</a:t>
            </a:r>
            <a:r>
              <a:rPr lang="tr-TR" sz="2800" dirty="0">
                <a:latin typeface="Calibri" pitchFamily="34" charset="0"/>
              </a:rPr>
              <a:t> </a:t>
            </a:r>
            <a:r>
              <a:rPr lang="tr-TR" sz="2800" dirty="0">
                <a:solidFill>
                  <a:srgbClr val="D82331"/>
                </a:solidFill>
                <a:latin typeface="Calibri" pitchFamily="34" charset="0"/>
              </a:rPr>
              <a:t>Misak-ı Milli sınırlarını </a:t>
            </a:r>
            <a:r>
              <a:rPr lang="tr-TR" sz="2800" dirty="0" smtClean="0">
                <a:latin typeface="Calibri" pitchFamily="34" charset="0"/>
              </a:rPr>
              <a:t>kabul </a:t>
            </a:r>
            <a:r>
              <a:rPr lang="tr-TR" sz="2800" dirty="0">
                <a:latin typeface="Calibri" pitchFamily="34" charset="0"/>
              </a:rPr>
              <a:t>etmiştir.</a:t>
            </a:r>
          </a:p>
          <a:p>
            <a:pPr marL="228600" indent="-228600" algn="just">
              <a:lnSpc>
                <a:spcPct val="90000"/>
              </a:lnSpc>
              <a:spcBef>
                <a:spcPts val="1000"/>
              </a:spcBef>
              <a:buFont typeface="Arial" charset="0"/>
              <a:buChar char="•"/>
            </a:pPr>
            <a:r>
              <a:rPr lang="tr-TR" sz="2800" dirty="0">
                <a:latin typeface="Calibri" pitchFamily="34" charset="0"/>
              </a:rPr>
              <a:t>Kars, Ardahan, Artvin TBMM Hükümeti’ne; Batum ise geçici olarak </a:t>
            </a:r>
            <a:r>
              <a:rPr lang="tr-TR" sz="2800" dirty="0" smtClean="0">
                <a:latin typeface="Calibri" pitchFamily="34" charset="0"/>
              </a:rPr>
              <a:t>Bolşevik </a:t>
            </a:r>
            <a:r>
              <a:rPr lang="tr-TR" sz="2800" dirty="0">
                <a:latin typeface="Calibri" pitchFamily="34" charset="0"/>
              </a:rPr>
              <a:t>Rusya’ya bağlı olan Gürcistan’a bırakılmıştır.</a:t>
            </a:r>
          </a:p>
          <a:p>
            <a:pPr marL="228600" indent="-228600" algn="just">
              <a:lnSpc>
                <a:spcPct val="90000"/>
              </a:lnSpc>
              <a:spcBef>
                <a:spcPts val="1000"/>
              </a:spcBef>
              <a:buFont typeface="Arial" charset="0"/>
              <a:buChar char="•"/>
            </a:pPr>
            <a:r>
              <a:rPr lang="tr-TR" sz="2800" dirty="0">
                <a:latin typeface="Calibri" pitchFamily="34" charset="0"/>
              </a:rPr>
              <a:t>Taraflardan birinin tanımadığı bir antlaşma geçerli kabul edilmeyecekti. (TBMM Sevr’in geçersizliği konusunda ilk defa büyük bir Avrupa devletinin desteğini elde etmiştir.</a:t>
            </a:r>
          </a:p>
          <a:p>
            <a:pPr marL="228600" indent="-228600" algn="just">
              <a:lnSpc>
                <a:spcPct val="90000"/>
              </a:lnSpc>
              <a:spcBef>
                <a:spcPts val="1000"/>
              </a:spcBef>
              <a:buFont typeface="Arial" charset="0"/>
              <a:buChar char="•"/>
            </a:pPr>
            <a:r>
              <a:rPr lang="tr-TR" sz="2800" dirty="0">
                <a:latin typeface="Calibri" pitchFamily="34" charset="0"/>
              </a:rPr>
              <a:t>Bolşevik Rusya, kapitülasyonların geçersizliğini de kabul etmiştir.</a:t>
            </a:r>
            <a:r>
              <a:rPr lang="tr-TR" sz="2800" dirty="0">
                <a:solidFill>
                  <a:schemeClr val="accent1"/>
                </a:solidFill>
                <a:latin typeface="Calibri" pitchFamily="34" charset="0"/>
              </a:rPr>
              <a:t> </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Content Placeholder 2"/>
          <p:cNvSpPr txBox="1">
            <a:spLocks/>
          </p:cNvSpPr>
          <p:nvPr/>
        </p:nvSpPr>
        <p:spPr bwMode="auto">
          <a:xfrm>
            <a:off x="217488" y="496888"/>
            <a:ext cx="6550025" cy="4321855"/>
          </a:xfrm>
          <a:prstGeom prst="rect">
            <a:avLst/>
          </a:prstGeom>
          <a:noFill/>
          <a:ln w="9525">
            <a:noFill/>
            <a:miter lim="800000"/>
            <a:headEnd/>
            <a:tailEnd/>
          </a:ln>
        </p:spPr>
        <p:txBody>
          <a:bodyPr/>
          <a:lstStyle/>
          <a:p>
            <a:pPr marL="228600" indent="-228600" algn="just" eaLnBrk="0" hangingPunct="0">
              <a:lnSpc>
                <a:spcPct val="90000"/>
              </a:lnSpc>
              <a:spcBef>
                <a:spcPts val="1000"/>
              </a:spcBef>
              <a:buFont typeface="Arial" charset="0"/>
              <a:buChar char="•"/>
            </a:pPr>
            <a:r>
              <a:rPr lang="tr-TR" sz="2800" dirty="0">
                <a:solidFill>
                  <a:srgbClr val="D82331"/>
                </a:solidFill>
                <a:latin typeface="Calibri" pitchFamily="34" charset="0"/>
              </a:rPr>
              <a:t>Kurtuluş Savaşı'nda Güney Cephesi:</a:t>
            </a:r>
          </a:p>
          <a:p>
            <a:pPr marL="228600" indent="-228600" algn="just" eaLnBrk="0" hangingPunct="0">
              <a:lnSpc>
                <a:spcPct val="90000"/>
              </a:lnSpc>
              <a:spcBef>
                <a:spcPts val="1000"/>
              </a:spcBef>
              <a:buFont typeface="Arial" charset="0"/>
              <a:buChar char="•"/>
            </a:pPr>
            <a:r>
              <a:rPr lang="tr-TR" sz="2400" dirty="0" err="1">
                <a:solidFill>
                  <a:srgbClr val="D82331"/>
                </a:solidFill>
                <a:latin typeface="Calibri" pitchFamily="34" charset="0"/>
              </a:rPr>
              <a:t>Sykes-Picot</a:t>
            </a:r>
            <a:r>
              <a:rPr lang="tr-TR" sz="2400" dirty="0">
                <a:solidFill>
                  <a:srgbClr val="D82331"/>
                </a:solidFill>
                <a:latin typeface="Calibri" pitchFamily="34" charset="0"/>
              </a:rPr>
              <a:t> Antlaşması’na göre</a:t>
            </a:r>
            <a:r>
              <a:rPr lang="tr-TR" sz="2400" dirty="0">
                <a:latin typeface="Calibri" pitchFamily="34" charset="0"/>
              </a:rPr>
              <a:t> Musul, Antep, Urfa, Maraş Adana bölgesi Fransızlara bırakılmasına rağmen, İngilizler bu bölgenin bir kısmını mütarekeden hemen sonra işgal etmişlerdi. Paris Barış Konferansı’nda verilen kararla İngilizler, Antep, Urfa, Maraş ve Adana’yı </a:t>
            </a:r>
            <a:r>
              <a:rPr lang="tr-TR" sz="2400" dirty="0">
                <a:solidFill>
                  <a:srgbClr val="D82331"/>
                </a:solidFill>
                <a:latin typeface="Calibri" pitchFamily="34" charset="0"/>
              </a:rPr>
              <a:t>Ekim 1919’da</a:t>
            </a:r>
            <a:r>
              <a:rPr lang="tr-TR" sz="2400" dirty="0">
                <a:latin typeface="Calibri" pitchFamily="34" charset="0"/>
              </a:rPr>
              <a:t> </a:t>
            </a:r>
            <a:r>
              <a:rPr lang="tr-TR" sz="2400" dirty="0" err="1" smtClean="0">
                <a:solidFill>
                  <a:schemeClr val="hlink"/>
                </a:solidFill>
                <a:latin typeface="Calibri" pitchFamily="34" charset="0"/>
              </a:rPr>
              <a:t>Fransızlar’a</a:t>
            </a:r>
            <a:r>
              <a:rPr lang="tr-TR" sz="2400" dirty="0" smtClean="0">
                <a:latin typeface="Calibri" pitchFamily="34" charset="0"/>
              </a:rPr>
              <a:t> bırakmışlardır. </a:t>
            </a:r>
            <a:endParaRPr lang="tr-TR" sz="2400" dirty="0">
              <a:latin typeface="Calibri" pitchFamily="34" charset="0"/>
            </a:endParaRPr>
          </a:p>
          <a:p>
            <a:pPr marL="228600" indent="-228600" algn="just" eaLnBrk="0" hangingPunct="0">
              <a:lnSpc>
                <a:spcPct val="90000"/>
              </a:lnSpc>
              <a:spcBef>
                <a:spcPts val="1000"/>
              </a:spcBef>
              <a:buFont typeface="Arial" charset="0"/>
              <a:buChar char="•"/>
            </a:pPr>
            <a:r>
              <a:rPr lang="tr-TR" sz="2400" dirty="0">
                <a:latin typeface="Calibri" pitchFamily="34" charset="0"/>
              </a:rPr>
              <a:t>Fransız işgali, Ermenileri bölgede harekete geçirerek, kanlı olaylara neden olmaktaydı. Ayrıca Fransızların işgali sırasında, Maraş’ta Sütçü İmam olayından sonra kanlı olaylar yaşandı. </a:t>
            </a:r>
          </a:p>
        </p:txBody>
      </p:sp>
      <p:pic>
        <p:nvPicPr>
          <p:cNvPr id="68610" name="Picture 3" descr="maraÅ savunmasÄ± ile ilgili gÃ¶rsel sonucu"/>
          <p:cNvPicPr>
            <a:picLocks noChangeAspect="1" noChangeArrowheads="1"/>
          </p:cNvPicPr>
          <p:nvPr/>
        </p:nvPicPr>
        <p:blipFill>
          <a:blip r:embed="rId2"/>
          <a:srcRect/>
          <a:stretch>
            <a:fillRect/>
          </a:stretch>
        </p:blipFill>
        <p:spPr bwMode="auto">
          <a:xfrm>
            <a:off x="6872288" y="542926"/>
            <a:ext cx="5319712" cy="3796846"/>
          </a:xfrm>
          <a:prstGeom prst="rect">
            <a:avLst/>
          </a:prstGeom>
          <a:noFill/>
          <a:ln w="9525">
            <a:noFill/>
            <a:miter lim="800000"/>
            <a:headEnd/>
            <a:tailEnd/>
          </a:ln>
        </p:spPr>
      </p:pic>
      <p:sp>
        <p:nvSpPr>
          <p:cNvPr id="2" name="Dikdörtgen 1"/>
          <p:cNvSpPr/>
          <p:nvPr/>
        </p:nvSpPr>
        <p:spPr>
          <a:xfrm>
            <a:off x="566056" y="4978400"/>
            <a:ext cx="11205029" cy="1323439"/>
          </a:xfrm>
          <a:prstGeom prst="rect">
            <a:avLst/>
          </a:prstGeom>
        </p:spPr>
        <p:txBody>
          <a:bodyPr wrap="square">
            <a:spAutoFit/>
          </a:bodyPr>
          <a:lstStyle/>
          <a:p>
            <a:r>
              <a:rPr lang="tr-TR" sz="2000" dirty="0"/>
              <a:t>Sivas Kongresi’nden sonra Temsil Heyeti, Kilikya ve Güneydoğu Anadolu’daki işgallere son vermek için bölgeyi 3’e ayırarak Ali Fuat Paşa denetiminde örgütlenmeye gidilmiştir. Doğan takma adını kullanan Bnb. Kemal, Tufan takma adıyla Yzb. Osman,      Yzb. </a:t>
            </a:r>
            <a:r>
              <a:rPr lang="tr-TR" sz="2000" dirty="0" err="1"/>
              <a:t>Ratıb</a:t>
            </a:r>
            <a:r>
              <a:rPr lang="tr-TR" sz="2000" dirty="0"/>
              <a:t> (Sinan Tekeli) Çukurova bölgesine komutan olarak atanmışlardır.</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3"/>
          <p:cNvSpPr>
            <a:spLocks noGrp="1"/>
          </p:cNvSpPr>
          <p:nvPr>
            <p:ph type="body" idx="1"/>
          </p:nvPr>
        </p:nvSpPr>
        <p:spPr>
          <a:xfrm>
            <a:off x="838200" y="654050"/>
            <a:ext cx="7872413" cy="5522913"/>
          </a:xfrm>
        </p:spPr>
        <p:txBody>
          <a:bodyPr/>
          <a:lstStyle/>
          <a:p>
            <a:pPr algn="just"/>
            <a:r>
              <a:rPr lang="tr-TR" sz="2400" dirty="0" smtClean="0"/>
              <a:t>Bölgede başlayan halk hareketi sebebiyle Fransızlar, Mustafa Kemal’le görüşme yoluna gitmişler, Fransa’nın Suriye Yüksek Komiseri George </a:t>
            </a:r>
            <a:r>
              <a:rPr lang="tr-TR" sz="2400" dirty="0" err="1" smtClean="0"/>
              <a:t>Picot</a:t>
            </a:r>
            <a:r>
              <a:rPr lang="tr-TR" sz="2400" dirty="0" smtClean="0"/>
              <a:t> ile Mustafa Kemal görüşmüştür. </a:t>
            </a:r>
            <a:r>
              <a:rPr lang="tr-TR" sz="2400" dirty="0" err="1" smtClean="0"/>
              <a:t>Picot</a:t>
            </a:r>
            <a:r>
              <a:rPr lang="tr-TR" sz="2400" dirty="0" smtClean="0"/>
              <a:t>, Kilikya’daki kanlı çarpışmaların durdurulması iki ülkenin yararınadır derken Mustafa Kemal Fransa’nın bölgeyi boşaltmasını istemiştir.</a:t>
            </a:r>
            <a:r>
              <a:rPr lang="tr-TR" dirty="0" smtClean="0"/>
              <a:t> </a:t>
            </a:r>
          </a:p>
          <a:p>
            <a:pPr algn="just"/>
            <a:endParaRPr lang="tr-TR" dirty="0" smtClean="0"/>
          </a:p>
        </p:txBody>
      </p:sp>
      <p:pic>
        <p:nvPicPr>
          <p:cNvPr id="71682" name="Picture 7" descr="george picot ile ilgili gÃ¶rsel sonucu"/>
          <p:cNvPicPr>
            <a:picLocks noChangeAspect="1" noChangeArrowheads="1"/>
          </p:cNvPicPr>
          <p:nvPr/>
        </p:nvPicPr>
        <p:blipFill>
          <a:blip r:embed="rId2"/>
          <a:srcRect/>
          <a:stretch>
            <a:fillRect/>
          </a:stretch>
        </p:blipFill>
        <p:spPr bwMode="auto">
          <a:xfrm>
            <a:off x="8753475" y="0"/>
            <a:ext cx="3438525" cy="3733800"/>
          </a:xfrm>
          <a:prstGeom prst="rect">
            <a:avLst/>
          </a:prstGeom>
          <a:noFill/>
          <a:ln w="9525">
            <a:noFill/>
            <a:miter lim="800000"/>
            <a:headEnd/>
            <a:tailEnd/>
          </a:ln>
        </p:spPr>
      </p:pic>
      <p:sp>
        <p:nvSpPr>
          <p:cNvPr id="71683" name="Text Box 8"/>
          <p:cNvSpPr txBox="1">
            <a:spLocks noChangeArrowheads="1"/>
          </p:cNvSpPr>
          <p:nvPr/>
        </p:nvSpPr>
        <p:spPr bwMode="auto">
          <a:xfrm>
            <a:off x="9066213" y="3689350"/>
            <a:ext cx="2813050" cy="366713"/>
          </a:xfrm>
          <a:prstGeom prst="rect">
            <a:avLst/>
          </a:prstGeom>
          <a:noFill/>
          <a:ln w="9525">
            <a:noFill/>
            <a:miter lim="800000"/>
            <a:headEnd/>
            <a:tailEnd/>
          </a:ln>
        </p:spPr>
        <p:txBody>
          <a:bodyPr wrap="none">
            <a:spAutoFit/>
          </a:bodyPr>
          <a:lstStyle/>
          <a:p>
            <a:r>
              <a:rPr lang="tr-TR" b="1">
                <a:solidFill>
                  <a:srgbClr val="D82331"/>
                </a:solidFill>
                <a:hlinkClick r:id="rId3"/>
              </a:rPr>
              <a:t>François Georges Picot</a:t>
            </a:r>
            <a:r>
              <a:rPr lang="tr-TR">
                <a:solidFill>
                  <a:srgbClr val="D82331"/>
                </a:solidFill>
              </a:rPr>
              <a:t> </a:t>
            </a:r>
          </a:p>
        </p:txBody>
      </p:sp>
      <p:pic>
        <p:nvPicPr>
          <p:cNvPr id="71684" name="Picture 10" descr="fransÄ±z manda bÃ¶lgesi ile ilgili gÃ¶rsel sonucu"/>
          <p:cNvPicPr>
            <a:picLocks noChangeAspect="1" noChangeArrowheads="1"/>
          </p:cNvPicPr>
          <p:nvPr/>
        </p:nvPicPr>
        <p:blipFill>
          <a:blip r:embed="rId4"/>
          <a:srcRect/>
          <a:stretch>
            <a:fillRect/>
          </a:stretch>
        </p:blipFill>
        <p:spPr bwMode="auto">
          <a:xfrm>
            <a:off x="0" y="2738438"/>
            <a:ext cx="7977188" cy="3595687"/>
          </a:xfrm>
          <a:prstGeom prst="rect">
            <a:avLst/>
          </a:prstGeom>
          <a:noFill/>
          <a:ln w="9525">
            <a:noFill/>
            <a:miter lim="800000"/>
            <a:headEnd/>
            <a:tailEnd/>
          </a:ln>
        </p:spPr>
      </p:pic>
      <p:sp>
        <p:nvSpPr>
          <p:cNvPr id="71685" name="Text Box 11"/>
          <p:cNvSpPr txBox="1">
            <a:spLocks noChangeArrowheads="1"/>
          </p:cNvSpPr>
          <p:nvPr/>
        </p:nvSpPr>
        <p:spPr bwMode="auto">
          <a:xfrm>
            <a:off x="8208963" y="4146550"/>
            <a:ext cx="3983037" cy="2227263"/>
          </a:xfrm>
          <a:prstGeom prst="rect">
            <a:avLst/>
          </a:prstGeom>
          <a:noFill/>
          <a:ln w="9525">
            <a:noFill/>
            <a:miter lim="800000"/>
            <a:headEnd/>
            <a:tailEnd/>
          </a:ln>
        </p:spPr>
        <p:txBody>
          <a:bodyPr>
            <a:spAutoFit/>
          </a:bodyPr>
          <a:lstStyle/>
          <a:p>
            <a:pPr algn="just"/>
            <a:r>
              <a:rPr lang="tr-TR" sz="2800">
                <a:solidFill>
                  <a:srgbClr val="D82331"/>
                </a:solidFill>
                <a:latin typeface="Calibri" pitchFamily="34" charset="0"/>
              </a:rPr>
              <a:t>13 Aralık 1919’da Fransa Suriye ile birlikte Antep, Urfa, Maraş’ı ve Doğu bölgesini Mandası altına aldığını ilan etti.</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3"/>
          <p:cNvSpPr>
            <a:spLocks noGrp="1"/>
          </p:cNvSpPr>
          <p:nvPr>
            <p:ph type="body" idx="1"/>
          </p:nvPr>
        </p:nvSpPr>
        <p:spPr>
          <a:xfrm>
            <a:off x="1095375" y="411163"/>
            <a:ext cx="9801225" cy="5522912"/>
          </a:xfrm>
        </p:spPr>
        <p:txBody>
          <a:bodyPr/>
          <a:lstStyle/>
          <a:p>
            <a:pPr algn="just">
              <a:lnSpc>
                <a:spcPct val="70000"/>
              </a:lnSpc>
            </a:pPr>
            <a:r>
              <a:rPr lang="tr-TR" b="1" dirty="0" smtClean="0">
                <a:solidFill>
                  <a:schemeClr val="hlink"/>
                </a:solidFill>
              </a:rPr>
              <a:t>San Remo Konferansı (18-26 Nisan 1920)</a:t>
            </a:r>
            <a:r>
              <a:rPr lang="tr-TR" dirty="0" smtClean="0"/>
              <a:t> </a:t>
            </a:r>
          </a:p>
          <a:p>
            <a:pPr algn="just">
              <a:lnSpc>
                <a:spcPct val="70000"/>
              </a:lnSpc>
            </a:pPr>
            <a:r>
              <a:rPr lang="tr-TR" dirty="0" smtClean="0"/>
              <a:t>Konferansta Osmanlı Devleti ile yapılacak barış konusunda İtilaf devletleri anlaşmış, Ermenistan ve Kürdistan meselesi üzerinde de görüş birliğine varılmıştır.</a:t>
            </a:r>
          </a:p>
          <a:p>
            <a:pPr algn="just">
              <a:lnSpc>
                <a:spcPct val="70000"/>
              </a:lnSpc>
            </a:pPr>
            <a:r>
              <a:rPr lang="tr-TR" dirty="0" smtClean="0">
                <a:solidFill>
                  <a:srgbClr val="D82331"/>
                </a:solidFill>
              </a:rPr>
              <a:t>ABD ya Ermeni devletinin </a:t>
            </a:r>
            <a:r>
              <a:rPr lang="tr-TR" dirty="0" err="1" smtClean="0">
                <a:solidFill>
                  <a:srgbClr val="D82331"/>
                </a:solidFill>
              </a:rPr>
              <a:t>mandaterliğini</a:t>
            </a:r>
            <a:r>
              <a:rPr lang="tr-TR" dirty="0" smtClean="0"/>
              <a:t> üstlenecek ya da bu devletin sınırlarını çizecekti. Ermenistan’ın güneyinden başlayarak Fırat’ın doğusundan Suriye ve Irak’ın kuzeyini içine alacak özerk bir Kürt devleti kurulacaktı.</a:t>
            </a:r>
          </a:p>
          <a:p>
            <a:pPr algn="just">
              <a:lnSpc>
                <a:spcPct val="70000"/>
              </a:lnSpc>
            </a:pPr>
            <a:r>
              <a:rPr lang="tr-TR" dirty="0" smtClean="0"/>
              <a:t>İngiltere, Fransa ve İtalya Anadolu’da ekonomik çıkar bölgeleri üzerine anlaşmışlardı. İngiltere, Filistin, Musul Mezopotamya, Fransa Kilikya’yı, İtalya da Antalya ve çevresini yöneteceklerdi.</a:t>
            </a:r>
          </a:p>
          <a:p>
            <a:pPr algn="just">
              <a:lnSpc>
                <a:spcPct val="70000"/>
              </a:lnSpc>
            </a:pPr>
            <a:r>
              <a:rPr lang="tr-TR" dirty="0" smtClean="0"/>
              <a:t> San Remo’da kesinleştirilen Sevr taslağı, konferansa gelen Tevfik Paşa başkanlığındaki Osmanlı Heyeti’ne verildi. </a:t>
            </a:r>
          </a:p>
          <a:p>
            <a:pPr algn="just">
              <a:lnSpc>
                <a:spcPct val="70000"/>
              </a:lnSpc>
            </a:pPr>
            <a:r>
              <a:rPr lang="tr-TR" dirty="0" smtClean="0"/>
              <a:t>Tevfik Paşa, çok ağır şartlar içeren bu antlaşmayı Osmanlı Devleti’nin imzalamayacağını bildirmiştir.</a:t>
            </a:r>
            <a:r>
              <a:rPr lang="tr-TR" sz="2400" dirty="0" smtClean="0"/>
              <a:t> </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3"/>
          <p:cNvSpPr>
            <a:spLocks noGrp="1"/>
          </p:cNvSpPr>
          <p:nvPr>
            <p:ph type="body" idx="1"/>
          </p:nvPr>
        </p:nvSpPr>
        <p:spPr>
          <a:xfrm>
            <a:off x="228600" y="482600"/>
            <a:ext cx="11772900" cy="5694363"/>
          </a:xfrm>
        </p:spPr>
        <p:txBody>
          <a:bodyPr/>
          <a:lstStyle/>
          <a:p>
            <a:pPr algn="just"/>
            <a:r>
              <a:rPr lang="tr-TR" dirty="0" smtClean="0">
                <a:solidFill>
                  <a:srgbClr val="D82331"/>
                </a:solidFill>
                <a:latin typeface="Arial" charset="0"/>
              </a:rPr>
              <a:t>Maraş’ta </a:t>
            </a:r>
            <a:r>
              <a:rPr lang="tr-TR" dirty="0" smtClean="0">
                <a:latin typeface="Arial" charset="0"/>
              </a:rPr>
              <a:t> halk hızla </a:t>
            </a:r>
            <a:r>
              <a:rPr lang="tr-TR" dirty="0" smtClean="0">
                <a:latin typeface="Arial" charset="0"/>
              </a:rPr>
              <a:t>örgütlendi. Şehir 10 bölgeye ayrılarak bir ay boyunca halk Fransızlara ve Ermenilere karşı savunma savaşı verdi. 21 Aralıkta şehir dışında başlayan çatışmalar, 20 Ocak 1920’den itibaren şehir merkezinde devam etti. Bölgede Kuvayı </a:t>
            </a:r>
            <a:r>
              <a:rPr lang="tr-TR" dirty="0" err="1" smtClean="0">
                <a:latin typeface="Arial" charset="0"/>
              </a:rPr>
              <a:t>Milliye’yi</a:t>
            </a:r>
            <a:r>
              <a:rPr lang="tr-TR" dirty="0" smtClean="0">
                <a:latin typeface="Arial" charset="0"/>
              </a:rPr>
              <a:t> örgütlemekle görevlendirilen </a:t>
            </a:r>
            <a:r>
              <a:rPr lang="tr-TR" dirty="0" err="1" smtClean="0">
                <a:latin typeface="Arial" charset="0"/>
              </a:rPr>
              <a:t>Yrb</a:t>
            </a:r>
            <a:r>
              <a:rPr lang="tr-TR" dirty="0" smtClean="0">
                <a:latin typeface="Arial" charset="0"/>
              </a:rPr>
              <a:t>. Kılıç Ali Fransızlara karşı çatışmayı başlattı. Sivas, Elazığ ve Malatya’dan gönderilen silahların ulaşması halkın maneviyatını yükseltti. 11 Şubata kadar 22 gün süren Maraş Savunması sonucunda üstün kuvvetlere sahip Fransızlar geri çekildi.</a:t>
            </a:r>
          </a:p>
        </p:txBody>
      </p:sp>
      <p:pic>
        <p:nvPicPr>
          <p:cNvPr id="72706" name="Picture 4" descr="Ä°lgili resim"/>
          <p:cNvPicPr>
            <a:picLocks noChangeAspect="1" noChangeArrowheads="1"/>
          </p:cNvPicPr>
          <p:nvPr/>
        </p:nvPicPr>
        <p:blipFill>
          <a:blip r:embed="rId2"/>
          <a:srcRect/>
          <a:stretch>
            <a:fillRect/>
          </a:stretch>
        </p:blipFill>
        <p:spPr bwMode="auto">
          <a:xfrm>
            <a:off x="228600" y="3990975"/>
            <a:ext cx="6248400" cy="2867025"/>
          </a:xfrm>
          <a:prstGeom prst="rect">
            <a:avLst/>
          </a:prstGeom>
          <a:noFill/>
          <a:ln w="9525">
            <a:noFill/>
            <a:miter lim="800000"/>
            <a:headEnd/>
            <a:tailEnd/>
          </a:ln>
        </p:spPr>
      </p:pic>
      <p:pic>
        <p:nvPicPr>
          <p:cNvPr id="72707" name="Picture 6" descr="Ä°lgili resim"/>
          <p:cNvPicPr>
            <a:picLocks noChangeAspect="1" noChangeArrowheads="1"/>
          </p:cNvPicPr>
          <p:nvPr/>
        </p:nvPicPr>
        <p:blipFill>
          <a:blip r:embed="rId3"/>
          <a:srcRect/>
          <a:stretch>
            <a:fillRect/>
          </a:stretch>
        </p:blipFill>
        <p:spPr bwMode="auto">
          <a:xfrm>
            <a:off x="6577013" y="3986213"/>
            <a:ext cx="5424487" cy="287178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3"/>
          <p:cNvSpPr>
            <a:spLocks noGrp="1"/>
          </p:cNvSpPr>
          <p:nvPr>
            <p:ph type="body" idx="1"/>
          </p:nvPr>
        </p:nvSpPr>
        <p:spPr>
          <a:xfrm>
            <a:off x="457200" y="496888"/>
            <a:ext cx="8424863" cy="5794375"/>
          </a:xfrm>
        </p:spPr>
        <p:txBody>
          <a:bodyPr/>
          <a:lstStyle/>
          <a:p>
            <a:pPr algn="just">
              <a:lnSpc>
                <a:spcPct val="70000"/>
              </a:lnSpc>
            </a:pPr>
            <a:r>
              <a:rPr lang="tr-TR" sz="2400" dirty="0" smtClean="0"/>
              <a:t>Fransa ile, II. İnönü Savaşı sonrasında diplomatik ilişkiler yoğunlaştı. Fransa, Franklin </a:t>
            </a:r>
            <a:r>
              <a:rPr lang="tr-TR" sz="2400" dirty="0" err="1" smtClean="0"/>
              <a:t>Boullion’u</a:t>
            </a:r>
            <a:r>
              <a:rPr lang="tr-TR" sz="2400" dirty="0" smtClean="0"/>
              <a:t> Ankara’ya gönderdi ve bu durum Fransa’nın İngiltere’den ayrı hareket edeceği anlamına gelmekteydi. </a:t>
            </a:r>
          </a:p>
          <a:p>
            <a:pPr algn="just">
              <a:lnSpc>
                <a:spcPct val="70000"/>
              </a:lnSpc>
            </a:pPr>
            <a:r>
              <a:rPr lang="tr-TR" sz="2400" dirty="0" smtClean="0"/>
              <a:t>Ancak Kütahya-Eskişehir yenilgisi sonrası Fransa Hükümeti, kısa süreliğine ne olacağını görmek için, görüşmeleri durdurdu. Sakarya Muharebesi’nin kazanılmasının ardından Fransa TBMM Hükümeti ile anlaşma kararına vardı.</a:t>
            </a:r>
          </a:p>
          <a:p>
            <a:pPr algn="just">
              <a:lnSpc>
                <a:spcPct val="70000"/>
              </a:lnSpc>
            </a:pPr>
            <a:r>
              <a:rPr lang="tr-TR" sz="2400" dirty="0" smtClean="0">
                <a:solidFill>
                  <a:schemeClr val="hlink"/>
                </a:solidFill>
              </a:rPr>
              <a:t>20 Ekim 1921’de</a:t>
            </a:r>
            <a:r>
              <a:rPr lang="tr-TR" sz="2400" dirty="0" smtClean="0"/>
              <a:t> Yusuf Kemal Bey ile </a:t>
            </a:r>
            <a:r>
              <a:rPr lang="tr-TR" sz="2400" dirty="0" err="1" smtClean="0"/>
              <a:t>Boullion</a:t>
            </a:r>
            <a:r>
              <a:rPr lang="tr-TR" sz="2400" dirty="0" smtClean="0"/>
              <a:t> arasında </a:t>
            </a:r>
            <a:r>
              <a:rPr lang="tr-TR" sz="2400" dirty="0" smtClean="0">
                <a:solidFill>
                  <a:srgbClr val="D82331"/>
                </a:solidFill>
              </a:rPr>
              <a:t>Ankara Antlaşması</a:t>
            </a:r>
            <a:r>
              <a:rPr lang="tr-TR" sz="2400" dirty="0" smtClean="0"/>
              <a:t> imzalandı:</a:t>
            </a:r>
          </a:p>
          <a:p>
            <a:pPr algn="just">
              <a:lnSpc>
                <a:spcPct val="70000"/>
              </a:lnSpc>
            </a:pPr>
            <a:r>
              <a:rPr lang="tr-TR" sz="2400" dirty="0" smtClean="0"/>
              <a:t>Fransa, Misak-ı </a:t>
            </a:r>
            <a:r>
              <a:rPr lang="tr-TR" sz="2400" dirty="0" err="1" smtClean="0"/>
              <a:t>Milli’nin</a:t>
            </a:r>
            <a:r>
              <a:rPr lang="tr-TR" sz="2400" dirty="0" smtClean="0"/>
              <a:t> varlığını kabul ederek Sevr’den vazgeçen ilk İtilaf Devleti oluyordu. </a:t>
            </a:r>
          </a:p>
          <a:p>
            <a:pPr algn="just">
              <a:lnSpc>
                <a:spcPct val="70000"/>
              </a:lnSpc>
            </a:pPr>
            <a:r>
              <a:rPr lang="tr-TR" sz="2400" dirty="0" smtClean="0"/>
              <a:t>İskenderun (Hatay) hariç güney sınırımız güvence altına alındı.</a:t>
            </a:r>
          </a:p>
          <a:p>
            <a:pPr algn="just">
              <a:lnSpc>
                <a:spcPct val="70000"/>
              </a:lnSpc>
            </a:pPr>
            <a:r>
              <a:rPr lang="tr-TR" sz="2400" dirty="0" smtClean="0"/>
              <a:t>Süleyman Şah türbesinin bulunduğu yer Türk toprağı sayılacaktı.</a:t>
            </a:r>
          </a:p>
          <a:p>
            <a:pPr algn="just">
              <a:lnSpc>
                <a:spcPct val="70000"/>
              </a:lnSpc>
            </a:pPr>
            <a:r>
              <a:rPr lang="tr-TR" sz="2400" dirty="0" smtClean="0"/>
              <a:t> Lozan Antlaşması’nda güney sınırımız çizilirken Ankara Antlaşması maddeleri temel alınacaktır.</a:t>
            </a:r>
          </a:p>
          <a:p>
            <a:pPr algn="just">
              <a:lnSpc>
                <a:spcPct val="70000"/>
              </a:lnSpc>
            </a:pPr>
            <a:r>
              <a:rPr lang="tr-TR" sz="2400" dirty="0" smtClean="0"/>
              <a:t>Ankara antlaşması ile Güney cephesi kapandı. Buradaki birliklerimiz de Batı cephesine kaydırıldı. </a:t>
            </a:r>
          </a:p>
        </p:txBody>
      </p:sp>
      <p:pic>
        <p:nvPicPr>
          <p:cNvPr id="73730" name="Picture 4" descr="franklin bouillon ile ilgili gÃ¶rsel sonucu"/>
          <p:cNvPicPr>
            <a:picLocks noChangeAspect="1" noChangeArrowheads="1"/>
          </p:cNvPicPr>
          <p:nvPr/>
        </p:nvPicPr>
        <p:blipFill>
          <a:blip r:embed="rId2"/>
          <a:srcRect/>
          <a:stretch>
            <a:fillRect/>
          </a:stretch>
        </p:blipFill>
        <p:spPr bwMode="auto">
          <a:xfrm>
            <a:off x="9550400" y="-1"/>
            <a:ext cx="3162300" cy="2066925"/>
          </a:xfrm>
          <a:prstGeom prst="rect">
            <a:avLst/>
          </a:prstGeom>
          <a:noFill/>
          <a:ln w="9525">
            <a:noFill/>
            <a:miter lim="800000"/>
            <a:headEnd/>
            <a:tailEnd/>
          </a:ln>
        </p:spPr>
      </p:pic>
      <p:pic>
        <p:nvPicPr>
          <p:cNvPr id="73731" name="Picture 6" descr="franklin bouillon ile ilgili gÃ¶rsel sonucu"/>
          <p:cNvPicPr>
            <a:picLocks noChangeAspect="1" noChangeArrowheads="1"/>
          </p:cNvPicPr>
          <p:nvPr/>
        </p:nvPicPr>
        <p:blipFill>
          <a:blip r:embed="rId3"/>
          <a:srcRect/>
          <a:stretch>
            <a:fillRect/>
          </a:stretch>
        </p:blipFill>
        <p:spPr bwMode="auto">
          <a:xfrm>
            <a:off x="9739086" y="4872038"/>
            <a:ext cx="2110014" cy="1700212"/>
          </a:xfrm>
          <a:prstGeom prst="rect">
            <a:avLst/>
          </a:prstGeom>
          <a:noFill/>
          <a:ln w="9525">
            <a:noFill/>
            <a:miter lim="800000"/>
            <a:headEnd/>
            <a:tailEnd/>
          </a:ln>
        </p:spPr>
      </p:pic>
      <p:sp>
        <p:nvSpPr>
          <p:cNvPr id="73732" name="Text Box 7"/>
          <p:cNvSpPr txBox="1">
            <a:spLocks noChangeArrowheads="1"/>
          </p:cNvSpPr>
          <p:nvPr/>
        </p:nvSpPr>
        <p:spPr bwMode="auto">
          <a:xfrm>
            <a:off x="9109075" y="6491288"/>
            <a:ext cx="2825750" cy="366712"/>
          </a:xfrm>
          <a:prstGeom prst="rect">
            <a:avLst/>
          </a:prstGeom>
          <a:noFill/>
          <a:ln w="9525">
            <a:noFill/>
            <a:miter lim="800000"/>
            <a:headEnd/>
            <a:tailEnd/>
          </a:ln>
        </p:spPr>
        <p:txBody>
          <a:bodyPr wrap="none">
            <a:spAutoFit/>
          </a:bodyPr>
          <a:lstStyle/>
          <a:p>
            <a:r>
              <a:rPr lang="tr-TR" b="1">
                <a:solidFill>
                  <a:srgbClr val="D82331"/>
                </a:solidFill>
                <a:hlinkClick r:id="rId4"/>
              </a:rPr>
              <a:t>Henry Franklin Bouillon</a:t>
            </a:r>
            <a:r>
              <a:rPr lang="tr-TR">
                <a:solidFill>
                  <a:srgbClr val="D82331"/>
                </a:solidFill>
              </a:rPr>
              <a:t> </a:t>
            </a:r>
          </a:p>
        </p:txBody>
      </p:sp>
      <p:pic>
        <p:nvPicPr>
          <p:cNvPr id="73733" name="Picture 9" descr="yÃ¼suf kemal tengirÅenk ile ilgili gÃ¶rsel sonucu"/>
          <p:cNvPicPr>
            <a:picLocks noChangeAspect="1" noChangeArrowheads="1"/>
          </p:cNvPicPr>
          <p:nvPr/>
        </p:nvPicPr>
        <p:blipFill>
          <a:blip r:embed="rId5"/>
          <a:srcRect/>
          <a:stretch>
            <a:fillRect/>
          </a:stretch>
        </p:blipFill>
        <p:spPr bwMode="auto">
          <a:xfrm>
            <a:off x="9739086" y="2138363"/>
            <a:ext cx="2200502" cy="2266950"/>
          </a:xfrm>
          <a:prstGeom prst="rect">
            <a:avLst/>
          </a:prstGeom>
          <a:noFill/>
          <a:ln w="9525">
            <a:noFill/>
            <a:miter lim="800000"/>
            <a:headEnd/>
            <a:tailEnd/>
          </a:ln>
        </p:spPr>
      </p:pic>
      <p:sp>
        <p:nvSpPr>
          <p:cNvPr id="73734" name="Text Box 10"/>
          <p:cNvSpPr txBox="1">
            <a:spLocks noChangeArrowheads="1"/>
          </p:cNvSpPr>
          <p:nvPr/>
        </p:nvSpPr>
        <p:spPr bwMode="auto">
          <a:xfrm>
            <a:off x="9264650" y="4360863"/>
            <a:ext cx="2711450" cy="366712"/>
          </a:xfrm>
          <a:prstGeom prst="rect">
            <a:avLst/>
          </a:prstGeom>
          <a:noFill/>
          <a:ln w="9525">
            <a:noFill/>
            <a:miter lim="800000"/>
            <a:headEnd/>
            <a:tailEnd/>
          </a:ln>
        </p:spPr>
        <p:txBody>
          <a:bodyPr wrap="none">
            <a:spAutoFit/>
          </a:bodyPr>
          <a:lstStyle/>
          <a:p>
            <a:r>
              <a:rPr lang="tr-TR" b="1">
                <a:solidFill>
                  <a:srgbClr val="D82331"/>
                </a:solidFill>
              </a:rPr>
              <a:t>Yüsuf Kemal Tengirşek</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Content Placeholder 2"/>
          <p:cNvSpPr txBox="1">
            <a:spLocks/>
          </p:cNvSpPr>
          <p:nvPr/>
        </p:nvSpPr>
        <p:spPr bwMode="auto">
          <a:xfrm>
            <a:off x="760413" y="596900"/>
            <a:ext cx="9693275" cy="5903913"/>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r>
              <a:rPr lang="tr-TR" sz="2400" dirty="0">
                <a:solidFill>
                  <a:srgbClr val="D82331"/>
                </a:solidFill>
                <a:latin typeface="Calibri" pitchFamily="34" charset="0"/>
              </a:rPr>
              <a:t>Fransa’nın</a:t>
            </a:r>
            <a:r>
              <a:rPr lang="tr-TR" sz="2400" dirty="0">
                <a:latin typeface="Calibri" pitchFamily="34" charset="0"/>
              </a:rPr>
              <a:t> müttefiklerinden ayrı olarak bir barış antlaşmasını imzalaması, İngiltere için büyük hayal kırıklığı oldu.</a:t>
            </a:r>
          </a:p>
          <a:p>
            <a:pPr marL="228600" indent="-228600" algn="just">
              <a:lnSpc>
                <a:spcPct val="90000"/>
              </a:lnSpc>
              <a:spcBef>
                <a:spcPts val="1000"/>
              </a:spcBef>
              <a:buFont typeface="Arial" charset="0"/>
              <a:buChar char="•"/>
            </a:pPr>
            <a:r>
              <a:rPr lang="tr-TR" sz="2400" dirty="0">
                <a:solidFill>
                  <a:srgbClr val="D82331"/>
                </a:solidFill>
                <a:latin typeface="Calibri" pitchFamily="34" charset="0"/>
              </a:rPr>
              <a:t>İtalya</a:t>
            </a:r>
            <a:r>
              <a:rPr lang="tr-TR" sz="2400" dirty="0">
                <a:latin typeface="Calibri" pitchFamily="34" charset="0"/>
              </a:rPr>
              <a:t> da, Anadolu’daki işgal sahalarını terk etti. Böylece Büyük Taarruz öncesinde Anadolu’da işgal siyaseti güden ülkeler olarak İngiltere ve Yunanistan kalmıştır.</a:t>
            </a:r>
          </a:p>
          <a:p>
            <a:pPr marL="228600" indent="-228600" algn="just">
              <a:lnSpc>
                <a:spcPct val="90000"/>
              </a:lnSpc>
              <a:spcBef>
                <a:spcPts val="1000"/>
              </a:spcBef>
              <a:buFont typeface="Arial" charset="0"/>
              <a:buChar char="•"/>
            </a:pPr>
            <a:r>
              <a:rPr lang="tr-TR" sz="2400" dirty="0">
                <a:latin typeface="Calibri" pitchFamily="34" charset="0"/>
              </a:rPr>
              <a:t>Anadolu siyasetinde yalnız kalan </a:t>
            </a:r>
            <a:r>
              <a:rPr lang="tr-TR" sz="2400" dirty="0">
                <a:solidFill>
                  <a:srgbClr val="D82331"/>
                </a:solidFill>
                <a:latin typeface="Calibri" pitchFamily="34" charset="0"/>
              </a:rPr>
              <a:t>İngiltere</a:t>
            </a:r>
            <a:r>
              <a:rPr lang="tr-TR" sz="2400" dirty="0">
                <a:latin typeface="Calibri" pitchFamily="34" charset="0"/>
              </a:rPr>
              <a:t>, 22 Mart 1922’de TBMM’ye bir ateşkes teklifinde bulundu. </a:t>
            </a:r>
          </a:p>
          <a:p>
            <a:pPr marL="228600" indent="-228600">
              <a:buFontTx/>
              <a:buChar char="•"/>
            </a:pPr>
            <a:r>
              <a:rPr lang="tr-TR" sz="2400" dirty="0">
                <a:latin typeface="Calibri" pitchFamily="34" charset="0"/>
              </a:rPr>
              <a:t> Böylece Sakarya Savaşı sonrasında Yunan ordusuna toparlanması için zaman kazandırmak ve Türk ordusunun Sakarya Sonrasında başlattığı taarruz hazırlıklarını barış ümidiyle gevşetmek istemekteydi. </a:t>
            </a:r>
          </a:p>
          <a:p>
            <a:pPr marL="228600" indent="-228600">
              <a:buFontTx/>
              <a:buChar char="•"/>
            </a:pPr>
            <a:r>
              <a:rPr lang="tr-TR" sz="2400" dirty="0">
                <a:latin typeface="Calibri" pitchFamily="34" charset="0"/>
              </a:rPr>
              <a:t> İngiltere 26 Mart tarihinde de Sevr Antlaşması’nda bazı değişiklikleri içeren ikinci bir teklif sunmuştur. </a:t>
            </a:r>
          </a:p>
          <a:p>
            <a:pPr marL="228600" indent="-228600">
              <a:buFontTx/>
              <a:buChar char="•"/>
            </a:pPr>
            <a:r>
              <a:rPr lang="tr-TR" sz="2400" dirty="0">
                <a:latin typeface="Calibri" pitchFamily="34" charset="0"/>
              </a:rPr>
              <a:t> Ancak Misak-ı Milli dışında hiçbir şeyi kabul etmeyeceğini belirten TBMM Hükümeti bu teklifi reddetmiştir. </a:t>
            </a:r>
            <a:endParaRPr lang="tr-TR" sz="2400" dirty="0" smtClean="0">
              <a:latin typeface="Calibri" pitchFamily="34" charset="0"/>
            </a:endParaRPr>
          </a:p>
          <a:p>
            <a:pPr marL="228600" indent="-228600">
              <a:buFontTx/>
              <a:buChar char="•"/>
            </a:pPr>
            <a:endParaRPr lang="tr-TR" sz="2400" dirty="0">
              <a:latin typeface="Calibri" pitchFamily="34" charset="0"/>
            </a:endParaRPr>
          </a:p>
          <a:p>
            <a:pPr marL="228600" indent="-228600" algn="just">
              <a:lnSpc>
                <a:spcPct val="90000"/>
              </a:lnSpc>
              <a:spcBef>
                <a:spcPts val="1000"/>
              </a:spcBef>
              <a:buFont typeface="Arial" charset="0"/>
              <a:buChar char="•"/>
            </a:pPr>
            <a:endParaRPr lang="tr-TR" sz="2400" dirty="0">
              <a:latin typeface="Calibri" pitchFamily="34" charset="0"/>
            </a:endParaRPr>
          </a:p>
        </p:txBody>
      </p:sp>
      <p:sp>
        <p:nvSpPr>
          <p:cNvPr id="2" name="5-Nokta Yıldız 1"/>
          <p:cNvSpPr/>
          <p:nvPr/>
        </p:nvSpPr>
        <p:spPr>
          <a:xfrm>
            <a:off x="5239657" y="5979886"/>
            <a:ext cx="367393" cy="348343"/>
          </a:xfrm>
          <a:prstGeom prst="star5">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Content Placeholder 2"/>
          <p:cNvSpPr txBox="1">
            <a:spLocks/>
          </p:cNvSpPr>
          <p:nvPr/>
        </p:nvSpPr>
        <p:spPr bwMode="auto">
          <a:xfrm>
            <a:off x="287338" y="382588"/>
            <a:ext cx="6500812" cy="6261100"/>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r>
              <a:rPr lang="tr-TR" sz="2800" dirty="0">
                <a:latin typeface="Calibri" pitchFamily="34" charset="0"/>
              </a:rPr>
              <a:t>Bu sırada İngiltere, Türkleri barışa zorlamak için, o tarihe kadar işgali sadece İzmir ve çevresi ile sınırlı tutan Yunan ordusuna ilerleme talimatı verdi. Haziran 1920’den itibaren Bursa, Bilecik, Uşak, Afyon ve Temmuz 1920’de Edirne çevresi işgal edildi. </a:t>
            </a:r>
          </a:p>
          <a:p>
            <a:pPr marL="228600" indent="-228600" algn="just">
              <a:lnSpc>
                <a:spcPct val="90000"/>
              </a:lnSpc>
              <a:spcBef>
                <a:spcPts val="1000"/>
              </a:spcBef>
              <a:buFont typeface="Arial" charset="0"/>
              <a:buChar char="•"/>
            </a:pPr>
            <a:r>
              <a:rPr lang="tr-TR" sz="2800" dirty="0">
                <a:latin typeface="Calibri" pitchFamily="34" charset="0"/>
              </a:rPr>
              <a:t>İtilaf Devletlerinin bu hamlesi etkili olmuş ve Damat Ferit Antlaşma taslağı üzerinde görüşmeler yapmak ümidiyle, baş </a:t>
            </a:r>
            <a:r>
              <a:rPr lang="tr-TR" sz="2800" dirty="0" smtClean="0">
                <a:latin typeface="Calibri" pitchFamily="34" charset="0"/>
              </a:rPr>
              <a:t>delegeliği </a:t>
            </a:r>
            <a:r>
              <a:rPr lang="tr-TR" sz="2800" dirty="0">
                <a:latin typeface="Calibri" pitchFamily="34" charset="0"/>
              </a:rPr>
              <a:t>üzerine alarak Paris’e gitmiştir. Damat Ferit, İtilaf Devletlerinden </a:t>
            </a:r>
            <a:r>
              <a:rPr lang="tr-TR" sz="2800" b="1" dirty="0">
                <a:solidFill>
                  <a:schemeClr val="accent1"/>
                </a:solidFill>
                <a:latin typeface="Calibri" pitchFamily="34" charset="0"/>
              </a:rPr>
              <a:t>Osmanlı’nın var olma hakkına saygı duyulmasını ve uluslararası eşitlik ilkelerine uyulmasını</a:t>
            </a:r>
            <a:r>
              <a:rPr lang="tr-TR" sz="2800" b="1" dirty="0">
                <a:latin typeface="Calibri" pitchFamily="34" charset="0"/>
              </a:rPr>
              <a:t> </a:t>
            </a:r>
            <a:r>
              <a:rPr lang="tr-TR" sz="2800" dirty="0">
                <a:latin typeface="Calibri" pitchFamily="34" charset="0"/>
              </a:rPr>
              <a:t>istedi.</a:t>
            </a:r>
          </a:p>
        </p:txBody>
      </p:sp>
      <p:pic>
        <p:nvPicPr>
          <p:cNvPr id="20482" name="Resim 1"/>
          <p:cNvPicPr>
            <a:picLocks noChangeAspect="1"/>
          </p:cNvPicPr>
          <p:nvPr/>
        </p:nvPicPr>
        <p:blipFill>
          <a:blip r:embed="rId2"/>
          <a:srcRect/>
          <a:stretch>
            <a:fillRect/>
          </a:stretch>
        </p:blipFill>
        <p:spPr bwMode="auto">
          <a:xfrm>
            <a:off x="6848475" y="325438"/>
            <a:ext cx="5343525" cy="556101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Content Placeholder 2"/>
          <p:cNvSpPr txBox="1">
            <a:spLocks/>
          </p:cNvSpPr>
          <p:nvPr/>
        </p:nvSpPr>
        <p:spPr bwMode="auto">
          <a:xfrm>
            <a:off x="0" y="0"/>
            <a:ext cx="9486900" cy="6918325"/>
          </a:xfrm>
          <a:prstGeom prst="rect">
            <a:avLst/>
          </a:prstGeom>
          <a:noFill/>
          <a:ln w="9525">
            <a:noFill/>
            <a:miter lim="800000"/>
            <a:headEnd/>
            <a:tailEnd/>
          </a:ln>
        </p:spPr>
        <p:txBody>
          <a:bodyPr/>
          <a:lstStyle/>
          <a:p>
            <a:pPr algn="just">
              <a:lnSpc>
                <a:spcPct val="90000"/>
              </a:lnSpc>
              <a:spcBef>
                <a:spcPts val="1000"/>
              </a:spcBef>
              <a:buFont typeface="Arial" charset="0"/>
              <a:buNone/>
            </a:pPr>
            <a:r>
              <a:rPr lang="tr-TR" sz="2800" b="1" dirty="0">
                <a:solidFill>
                  <a:srgbClr val="FF0000"/>
                </a:solidFill>
                <a:latin typeface="Calibri" pitchFamily="34" charset="0"/>
              </a:rPr>
              <a:t>Saltanat Şurası (22 Temmuz 1920)</a:t>
            </a:r>
            <a:r>
              <a:rPr lang="tr-TR" sz="2400" dirty="0">
                <a:latin typeface="Calibri" pitchFamily="34" charset="0"/>
              </a:rPr>
              <a:t> İtilaf devletlerinin tehdidi üzerine Padişah ve Damat Ferit antlaşmayı imzalamaya karar verdiler. Ancak, kamuoyu karşısında sorumluluğu tek başına üstlenmemek için, İzmir’in işgalinden sonra yapıldığı gibi ikinci kez bir saltanat şurası toplamayı uygun buldular.</a:t>
            </a:r>
          </a:p>
          <a:p>
            <a:pPr algn="just">
              <a:lnSpc>
                <a:spcPct val="90000"/>
              </a:lnSpc>
              <a:spcBef>
                <a:spcPts val="1000"/>
              </a:spcBef>
              <a:buFont typeface="Arial" charset="0"/>
              <a:buChar char="•"/>
            </a:pPr>
            <a:r>
              <a:rPr lang="tr-TR" sz="2400" dirty="0">
                <a:latin typeface="Calibri" pitchFamily="34" charset="0"/>
              </a:rPr>
              <a:t> 22 Temmuz Perşembe günü Yıldız Sarayı’nda Vahdettin’in başkanlığında bir </a:t>
            </a:r>
            <a:r>
              <a:rPr lang="tr-TR" sz="2400" b="1" dirty="0">
                <a:solidFill>
                  <a:schemeClr val="accent1"/>
                </a:solidFill>
                <a:latin typeface="Calibri" pitchFamily="34" charset="0"/>
              </a:rPr>
              <a:t>danışma meclisi </a:t>
            </a:r>
            <a:r>
              <a:rPr lang="tr-TR" sz="2400" dirty="0">
                <a:latin typeface="Calibri" pitchFamily="34" charset="0"/>
              </a:rPr>
              <a:t>olan Toplantıda, </a:t>
            </a:r>
            <a:r>
              <a:rPr lang="tr-TR" sz="2400" dirty="0">
                <a:solidFill>
                  <a:srgbClr val="FF0000"/>
                </a:solidFill>
                <a:latin typeface="Calibri" pitchFamily="34" charset="0"/>
              </a:rPr>
              <a:t>«…İtilaf Devletlerinin sunduğu teklif kabul edilirse İstanbul, Osmanlı saltanatı ve İslam Halifeliği başkenti olarak kalmak üzere bilinen sınırlar içinde küçük bir devlet varlığını koruyabilecektir…»</a:t>
            </a:r>
            <a:r>
              <a:rPr lang="tr-TR" sz="2400" dirty="0">
                <a:latin typeface="Calibri" pitchFamily="34" charset="0"/>
              </a:rPr>
              <a:t> fikri hakim oldu. </a:t>
            </a:r>
          </a:p>
          <a:p>
            <a:pPr algn="just">
              <a:lnSpc>
                <a:spcPct val="90000"/>
              </a:lnSpc>
              <a:spcBef>
                <a:spcPts val="1000"/>
              </a:spcBef>
              <a:buFont typeface="Arial" charset="0"/>
              <a:buChar char="•"/>
            </a:pPr>
            <a:endParaRPr lang="tr-TR" sz="2400" dirty="0" smtClean="0">
              <a:latin typeface="Calibri" pitchFamily="34" charset="0"/>
            </a:endParaRPr>
          </a:p>
          <a:p>
            <a:pPr algn="just">
              <a:lnSpc>
                <a:spcPct val="90000"/>
              </a:lnSpc>
              <a:spcBef>
                <a:spcPts val="1000"/>
              </a:spcBef>
              <a:buFont typeface="Arial" charset="0"/>
              <a:buChar char="•"/>
            </a:pPr>
            <a:r>
              <a:rPr lang="tr-TR" sz="2400" dirty="0" smtClean="0">
                <a:latin typeface="Calibri" pitchFamily="34" charset="0"/>
              </a:rPr>
              <a:t>Anadolu’daki </a:t>
            </a:r>
            <a:r>
              <a:rPr lang="tr-TR" sz="2400" dirty="0">
                <a:latin typeface="Calibri" pitchFamily="34" charset="0"/>
              </a:rPr>
              <a:t>milli hareketin antlaşmaya karşı çıkması halinde, Anadolu hareketinin el birliği ile bastırılmasına karar verilmiştir.</a:t>
            </a:r>
          </a:p>
          <a:p>
            <a:pPr algn="just">
              <a:lnSpc>
                <a:spcPct val="90000"/>
              </a:lnSpc>
              <a:spcBef>
                <a:spcPts val="1000"/>
              </a:spcBef>
              <a:buFont typeface="Arial" charset="0"/>
              <a:buChar char="•"/>
            </a:pPr>
            <a:r>
              <a:rPr lang="tr-TR" sz="2400" dirty="0">
                <a:latin typeface="Calibri" pitchFamily="34" charset="0"/>
              </a:rPr>
              <a:t> Antlaşmanın imzalanmasına onay verenlerin ayağa kalkması istenmiştir. </a:t>
            </a:r>
            <a:r>
              <a:rPr lang="tr-TR" sz="2400" dirty="0">
                <a:solidFill>
                  <a:srgbClr val="FF0000"/>
                </a:solidFill>
                <a:latin typeface="Calibri" pitchFamily="34" charset="0"/>
              </a:rPr>
              <a:t>Topçu </a:t>
            </a:r>
            <a:r>
              <a:rPr lang="tr-TR" sz="2400" dirty="0" err="1">
                <a:solidFill>
                  <a:srgbClr val="FF0000"/>
                </a:solidFill>
                <a:latin typeface="Calibri" pitchFamily="34" charset="0"/>
              </a:rPr>
              <a:t>Feriki</a:t>
            </a:r>
            <a:r>
              <a:rPr lang="tr-TR" sz="2400" dirty="0">
                <a:solidFill>
                  <a:srgbClr val="FF0000"/>
                </a:solidFill>
                <a:latin typeface="Calibri" pitchFamily="34" charset="0"/>
              </a:rPr>
              <a:t> Rıza Paşa yerinde kalarak antlaşmanın imzasına onay vermeyen tek üye olmuştur</a:t>
            </a:r>
            <a:r>
              <a:rPr lang="tr-TR" sz="2000" dirty="0">
                <a:solidFill>
                  <a:srgbClr val="FF0000"/>
                </a:solidFill>
                <a:latin typeface="Calibri" pitchFamily="34" charset="0"/>
              </a:rPr>
              <a:t>.</a:t>
            </a:r>
          </a:p>
        </p:txBody>
      </p:sp>
      <p:pic>
        <p:nvPicPr>
          <p:cNvPr id="23554" name="Resim 1"/>
          <p:cNvPicPr>
            <a:picLocks noChangeAspect="1"/>
          </p:cNvPicPr>
          <p:nvPr/>
        </p:nvPicPr>
        <p:blipFill>
          <a:blip r:embed="rId2"/>
          <a:srcRect/>
          <a:stretch>
            <a:fillRect/>
          </a:stretch>
        </p:blipFill>
        <p:spPr bwMode="auto">
          <a:xfrm>
            <a:off x="9537700" y="249238"/>
            <a:ext cx="2654300" cy="2713037"/>
          </a:xfrm>
          <a:prstGeom prst="rect">
            <a:avLst/>
          </a:prstGeom>
          <a:noFill/>
          <a:ln w="9525">
            <a:noFill/>
            <a:miter lim="800000"/>
            <a:headEnd/>
            <a:tailEnd/>
          </a:ln>
        </p:spPr>
      </p:pic>
      <p:sp>
        <p:nvSpPr>
          <p:cNvPr id="23555" name="Text Box 5"/>
          <p:cNvSpPr txBox="1">
            <a:spLocks noChangeArrowheads="1"/>
          </p:cNvSpPr>
          <p:nvPr/>
        </p:nvSpPr>
        <p:spPr bwMode="auto">
          <a:xfrm>
            <a:off x="9312275" y="2863850"/>
            <a:ext cx="2879725" cy="396875"/>
          </a:xfrm>
          <a:prstGeom prst="rect">
            <a:avLst/>
          </a:prstGeom>
          <a:noFill/>
          <a:ln w="9525">
            <a:noFill/>
            <a:miter lim="800000"/>
            <a:headEnd/>
            <a:tailEnd/>
          </a:ln>
        </p:spPr>
        <p:txBody>
          <a:bodyPr wrap="none">
            <a:spAutoFit/>
          </a:bodyPr>
          <a:lstStyle/>
          <a:p>
            <a:r>
              <a:rPr lang="tr-TR" sz="2000" b="1">
                <a:solidFill>
                  <a:schemeClr val="hlink"/>
                </a:solidFill>
              </a:rPr>
              <a:t>Topçu Ferik Rıza Paşa</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Content Placeholder 2"/>
          <p:cNvSpPr txBox="1">
            <a:spLocks/>
          </p:cNvSpPr>
          <p:nvPr/>
        </p:nvSpPr>
        <p:spPr bwMode="auto">
          <a:xfrm>
            <a:off x="203200" y="282575"/>
            <a:ext cx="6648450" cy="4975225"/>
          </a:xfrm>
          <a:prstGeom prst="rect">
            <a:avLst/>
          </a:prstGeom>
          <a:noFill/>
          <a:ln w="9525">
            <a:noFill/>
            <a:miter lim="800000"/>
            <a:headEnd/>
            <a:tailEnd/>
          </a:ln>
        </p:spPr>
        <p:txBody>
          <a:bodyPr/>
          <a:lstStyle/>
          <a:p>
            <a:pPr marL="228600" indent="-228600" algn="just">
              <a:lnSpc>
                <a:spcPct val="90000"/>
              </a:lnSpc>
              <a:spcBef>
                <a:spcPts val="1000"/>
              </a:spcBef>
              <a:buFont typeface="Arial" charset="0"/>
              <a:buChar char="•"/>
            </a:pPr>
            <a:r>
              <a:rPr lang="tr-TR" sz="2600">
                <a:latin typeface="Calibri" pitchFamily="34" charset="0"/>
              </a:rPr>
              <a:t>Saltanat Şurası’nda antlaşmanın imzalanması lehinde karar çıkınca Osmanlı Devleti’ni temsilen </a:t>
            </a:r>
            <a:r>
              <a:rPr lang="tr-TR" sz="2600">
                <a:solidFill>
                  <a:srgbClr val="FF0000"/>
                </a:solidFill>
                <a:latin typeface="Calibri" pitchFamily="34" charset="0"/>
              </a:rPr>
              <a:t>Sadrazam Damat Ferit Paşa, Rıza Tevfik (Bölükbaşı), Reşat Halis Bey, Bağdatlı Hadi Paşalar </a:t>
            </a:r>
            <a:r>
              <a:rPr lang="tr-TR" sz="2600">
                <a:latin typeface="Calibri" pitchFamily="34" charset="0"/>
              </a:rPr>
              <a:t>görevlendirildiler.</a:t>
            </a:r>
          </a:p>
          <a:p>
            <a:pPr marL="228600" indent="-228600" algn="just">
              <a:lnSpc>
                <a:spcPct val="90000"/>
              </a:lnSpc>
              <a:spcBef>
                <a:spcPts val="1000"/>
              </a:spcBef>
              <a:buFont typeface="Arial" charset="0"/>
              <a:buChar char="•"/>
            </a:pPr>
            <a:r>
              <a:rPr lang="tr-TR" sz="2800" b="1">
                <a:solidFill>
                  <a:srgbClr val="D82331"/>
                </a:solidFill>
                <a:latin typeface="Calibri" pitchFamily="34" charset="0"/>
              </a:rPr>
              <a:t>10 Ağustos 1920’de</a:t>
            </a:r>
            <a:r>
              <a:rPr lang="tr-TR" sz="2600">
                <a:latin typeface="Calibri" pitchFamily="34" charset="0"/>
              </a:rPr>
              <a:t> Paris’in banliyölerinden biri olan Serves Kasabası</a:t>
            </a:r>
            <a:r>
              <a:rPr lang="tr-TR" sz="2600"/>
              <a:t>’</a:t>
            </a:r>
            <a:r>
              <a:rPr lang="tr-TR" sz="2600">
                <a:latin typeface="Calibri" pitchFamily="34" charset="0"/>
              </a:rPr>
              <a:t>ndaki</a:t>
            </a:r>
            <a:r>
              <a:rPr lang="tr-TR" sz="2600"/>
              <a:t> </a:t>
            </a:r>
            <a:r>
              <a:rPr lang="tr-TR" sz="2600">
                <a:latin typeface="Calibri" pitchFamily="34" charset="0"/>
              </a:rPr>
              <a:t>porselen fabrikalarından birinin sergi salonunda antlaşma imzalandı.</a:t>
            </a:r>
          </a:p>
          <a:p>
            <a:pPr marL="228600" indent="-228600" algn="just">
              <a:lnSpc>
                <a:spcPct val="90000"/>
              </a:lnSpc>
              <a:spcBef>
                <a:spcPts val="1000"/>
              </a:spcBef>
              <a:buFont typeface="Arial" charset="0"/>
              <a:buChar char="•"/>
            </a:pPr>
            <a:r>
              <a:rPr lang="tr-TR" sz="2600">
                <a:solidFill>
                  <a:srgbClr val="D82331"/>
                </a:solidFill>
                <a:latin typeface="Calibri" pitchFamily="34" charset="0"/>
              </a:rPr>
              <a:t>Antlaşma </a:t>
            </a:r>
            <a:r>
              <a:rPr lang="tr-TR" sz="2600">
                <a:solidFill>
                  <a:schemeClr val="hlink"/>
                </a:solidFill>
                <a:latin typeface="Calibri" pitchFamily="34" charset="0"/>
              </a:rPr>
              <a:t>433 maddeden</a:t>
            </a:r>
            <a:r>
              <a:rPr lang="tr-TR" sz="2600">
                <a:solidFill>
                  <a:srgbClr val="D82331"/>
                </a:solidFill>
                <a:latin typeface="Calibri" pitchFamily="34" charset="0"/>
              </a:rPr>
              <a:t> oluşmaktadır.</a:t>
            </a:r>
          </a:p>
        </p:txBody>
      </p:sp>
      <p:pic>
        <p:nvPicPr>
          <p:cNvPr id="24578" name="Resim 7"/>
          <p:cNvPicPr>
            <a:picLocks noChangeAspect="1"/>
          </p:cNvPicPr>
          <p:nvPr/>
        </p:nvPicPr>
        <p:blipFill>
          <a:blip r:embed="rId2"/>
          <a:srcRect/>
          <a:stretch>
            <a:fillRect/>
          </a:stretch>
        </p:blipFill>
        <p:spPr bwMode="auto">
          <a:xfrm>
            <a:off x="7013575" y="442913"/>
            <a:ext cx="5178425" cy="42735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txBox="1">
            <a:spLocks/>
          </p:cNvSpPr>
          <p:nvPr/>
        </p:nvSpPr>
        <p:spPr bwMode="auto">
          <a:xfrm>
            <a:off x="979488" y="2274888"/>
            <a:ext cx="2144712" cy="2354262"/>
          </a:xfrm>
          <a:prstGeom prst="rect">
            <a:avLst/>
          </a:prstGeom>
          <a:noFill/>
          <a:ln w="9525">
            <a:noFill/>
            <a:miter lim="800000"/>
            <a:headEnd/>
            <a:tailEnd/>
          </a:ln>
        </p:spPr>
        <p:txBody>
          <a:bodyPr/>
          <a:lstStyle/>
          <a:p>
            <a:pPr>
              <a:lnSpc>
                <a:spcPct val="90000"/>
              </a:lnSpc>
            </a:pPr>
            <a:endParaRPr lang="en-US" sz="4400" b="1">
              <a:solidFill>
                <a:schemeClr val="bg1"/>
              </a:solidFill>
              <a:latin typeface="Calibri Light" pitchFamily="34" charset="0"/>
            </a:endParaRPr>
          </a:p>
        </p:txBody>
      </p:sp>
      <p:sp>
        <p:nvSpPr>
          <p:cNvPr id="9" name="Title 1">
            <a:extLst>
              <a:ext uri="{FF2B5EF4-FFF2-40B4-BE49-F238E27FC236}"/>
            </a:extLst>
          </p:cNvPr>
          <p:cNvSpPr txBox="1">
            <a:spLocks/>
          </p:cNvSpPr>
          <p:nvPr/>
        </p:nvSpPr>
        <p:spPr>
          <a:xfrm>
            <a:off x="4291013" y="261938"/>
            <a:ext cx="7639050" cy="29718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lgn="just" fontAlgn="auto">
              <a:spcAft>
                <a:spcPts val="0"/>
              </a:spcAft>
              <a:buFont typeface="Arial" panose="020B0604020202020204" pitchFamily="34" charset="0"/>
              <a:buChar char="•"/>
              <a:defRPr/>
            </a:pPr>
            <a:endParaRPr lang="tr-TR" sz="2600" dirty="0">
              <a:latin typeface="+mn-lt"/>
            </a:endParaRPr>
          </a:p>
          <a:p>
            <a:pPr marL="342900" indent="-342900" algn="just" fontAlgn="auto">
              <a:spcAft>
                <a:spcPts val="0"/>
              </a:spcAft>
              <a:buFont typeface="Arial" panose="020B0604020202020204" pitchFamily="34" charset="0"/>
              <a:buChar char="•"/>
              <a:defRPr/>
            </a:pPr>
            <a:endParaRPr lang="en-US" sz="2600" dirty="0">
              <a:latin typeface="+mn-lt"/>
            </a:endParaRPr>
          </a:p>
        </p:txBody>
      </p:sp>
      <p:sp>
        <p:nvSpPr>
          <p:cNvPr id="25603" name="Dikdörtgen 6"/>
          <p:cNvSpPr>
            <a:spLocks noChangeArrowheads="1"/>
          </p:cNvSpPr>
          <p:nvPr/>
        </p:nvSpPr>
        <p:spPr bwMode="auto">
          <a:xfrm>
            <a:off x="852488" y="392113"/>
            <a:ext cx="10385425" cy="4893647"/>
          </a:xfrm>
          <a:prstGeom prst="rect">
            <a:avLst/>
          </a:prstGeom>
          <a:noFill/>
          <a:ln w="9525">
            <a:noFill/>
            <a:miter lim="800000"/>
            <a:headEnd/>
            <a:tailEnd/>
          </a:ln>
        </p:spPr>
        <p:txBody>
          <a:bodyPr>
            <a:spAutoFit/>
          </a:bodyPr>
          <a:lstStyle/>
          <a:p>
            <a:pPr marL="514350" indent="-514350" algn="just">
              <a:buFontTx/>
              <a:buAutoNum type="arabicPeriod"/>
            </a:pPr>
            <a:r>
              <a:rPr lang="tr-TR" sz="3200" dirty="0">
                <a:solidFill>
                  <a:schemeClr val="hlink"/>
                </a:solidFill>
                <a:latin typeface="Calibri" pitchFamily="34" charset="0"/>
              </a:rPr>
              <a:t>Sınırlar:</a:t>
            </a:r>
          </a:p>
          <a:p>
            <a:pPr marL="457200" indent="-457200" algn="just">
              <a:buFont typeface="Arial" pitchFamily="34" charset="0"/>
              <a:buChar char="•"/>
            </a:pPr>
            <a:r>
              <a:rPr lang="tr-TR" sz="2800" dirty="0">
                <a:solidFill>
                  <a:srgbClr val="D82331"/>
                </a:solidFill>
                <a:latin typeface="Calibri" pitchFamily="34" charset="0"/>
              </a:rPr>
              <a:t>Trakya’da,</a:t>
            </a:r>
            <a:r>
              <a:rPr lang="tr-TR" sz="2800" dirty="0">
                <a:latin typeface="Calibri" pitchFamily="34" charset="0"/>
              </a:rPr>
              <a:t> Edirne ve Kırklareli tamamen Yunanistan’a bırakılıyor, </a:t>
            </a:r>
            <a:endParaRPr lang="tr-TR" sz="2800" dirty="0" smtClean="0">
              <a:latin typeface="Calibri" pitchFamily="34" charset="0"/>
            </a:endParaRPr>
          </a:p>
          <a:p>
            <a:pPr marL="457200" indent="-457200" algn="just">
              <a:buFont typeface="Arial" pitchFamily="34" charset="0"/>
              <a:buChar char="•"/>
            </a:pPr>
            <a:r>
              <a:rPr lang="tr-TR" sz="2800" dirty="0" smtClean="0">
                <a:latin typeface="Calibri" pitchFamily="34" charset="0"/>
              </a:rPr>
              <a:t>Güney </a:t>
            </a:r>
            <a:r>
              <a:rPr lang="tr-TR" sz="2800" dirty="0">
                <a:latin typeface="Calibri" pitchFamily="34" charset="0"/>
              </a:rPr>
              <a:t>Marmara ve Midye-Enez hattına kadar uzanan saha Uluslararası Boğazla Komisyonu’na bırakılmıştır.</a:t>
            </a:r>
          </a:p>
          <a:p>
            <a:pPr marL="514350" indent="-514350" algn="just">
              <a:buFont typeface="Arial" charset="0"/>
              <a:buChar char="•"/>
            </a:pPr>
            <a:r>
              <a:rPr lang="tr-TR" sz="2800" dirty="0">
                <a:solidFill>
                  <a:srgbClr val="D82331"/>
                </a:solidFill>
                <a:latin typeface="Calibri" pitchFamily="34" charset="0"/>
              </a:rPr>
              <a:t>İzmir ve çevresi,</a:t>
            </a:r>
            <a:r>
              <a:rPr lang="tr-TR" sz="2800" dirty="0">
                <a:latin typeface="Calibri" pitchFamily="34" charset="0"/>
              </a:rPr>
              <a:t> Akhisar, Ödemiş, Tire, Bergama Yunanistan’a bırakılmıştı. </a:t>
            </a:r>
          </a:p>
          <a:p>
            <a:pPr marL="514350" indent="-514350" algn="just">
              <a:buFont typeface="Arial" charset="0"/>
              <a:buChar char="•"/>
            </a:pPr>
            <a:r>
              <a:rPr lang="tr-TR" sz="2800" dirty="0">
                <a:latin typeface="Calibri" pitchFamily="34" charset="0"/>
              </a:rPr>
              <a:t>Kars, Ardahan, Iğdır, Batum sınır dışı bırakılıyordu.</a:t>
            </a:r>
          </a:p>
          <a:p>
            <a:pPr marL="514350" indent="-514350" algn="just">
              <a:buFont typeface="Arial" charset="0"/>
              <a:buChar char="•"/>
            </a:pPr>
            <a:r>
              <a:rPr lang="tr-TR" sz="2800" dirty="0">
                <a:latin typeface="Calibri" pitchFamily="34" charset="0"/>
              </a:rPr>
              <a:t>Anadolu kağıt üzerinde Osmanlı’ya bırakılmış gibi görünüyordu. </a:t>
            </a:r>
            <a:r>
              <a:rPr lang="tr-TR" sz="2800" dirty="0">
                <a:solidFill>
                  <a:srgbClr val="FF0000"/>
                </a:solidFill>
                <a:latin typeface="Calibri" pitchFamily="34" charset="0"/>
              </a:rPr>
              <a:t>Aslında buralarda İngiliz, Fransız ve İtalyan nüfuz alanları oluşturulmuştu. Ermenistan, Kürdistan ve Boğazlar Komisyonu yönetiminin kurulması Anadolu’yu parçalıyordu.</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6"/>
          <p:cNvSpPr>
            <a:spLocks noGrp="1"/>
          </p:cNvSpPr>
          <p:nvPr>
            <p:ph type="body" idx="1"/>
          </p:nvPr>
        </p:nvSpPr>
        <p:spPr>
          <a:xfrm>
            <a:off x="838200" y="711200"/>
            <a:ext cx="10515600" cy="5494338"/>
          </a:xfrm>
        </p:spPr>
        <p:txBody>
          <a:bodyPr/>
          <a:lstStyle/>
          <a:p>
            <a:endParaRPr lang="tr-TR" smtClean="0"/>
          </a:p>
        </p:txBody>
      </p:sp>
      <p:pic>
        <p:nvPicPr>
          <p:cNvPr id="26626" name="Picture 10" descr="DSC_0756"/>
          <p:cNvPicPr>
            <a:picLocks noChangeAspect="1" noChangeArrowheads="1"/>
          </p:cNvPicPr>
          <p:nvPr/>
        </p:nvPicPr>
        <p:blipFill>
          <a:blip r:embed="rId2"/>
          <a:srcRect/>
          <a:stretch>
            <a:fillRect/>
          </a:stretch>
        </p:blipFill>
        <p:spPr bwMode="auto">
          <a:xfrm>
            <a:off x="1349829" y="0"/>
            <a:ext cx="9564914" cy="6398031"/>
          </a:xfrm>
          <a:prstGeom prst="rect">
            <a:avLst/>
          </a:prstGeom>
          <a:noFill/>
          <a:ln w="9525">
            <a:noFill/>
            <a:miter lim="800000"/>
            <a:headEnd/>
            <a:tailEnd/>
          </a:ln>
        </p:spPr>
      </p:pic>
      <p:sp>
        <p:nvSpPr>
          <p:cNvPr id="26628" name="Text Box 4"/>
          <p:cNvSpPr txBox="1">
            <a:spLocks noChangeArrowheads="1"/>
          </p:cNvSpPr>
          <p:nvPr/>
        </p:nvSpPr>
        <p:spPr bwMode="auto">
          <a:xfrm>
            <a:off x="1065213" y="6216650"/>
            <a:ext cx="11126787" cy="641350"/>
          </a:xfrm>
          <a:prstGeom prst="rect">
            <a:avLst/>
          </a:prstGeom>
          <a:noFill/>
          <a:ln w="9525">
            <a:noFill/>
            <a:miter lim="800000"/>
            <a:headEnd/>
            <a:tailEnd/>
          </a:ln>
          <a:effectLst/>
        </p:spPr>
        <p:txBody>
          <a:bodyPr>
            <a:spAutoFit/>
          </a:bodyPr>
          <a:lstStyle/>
          <a:p>
            <a:r>
              <a:rPr lang="tr-TR" b="1" dirty="0"/>
              <a:t>Türk Dış Politikası, Kurtuluş Savaşından Bugüne Olgular, Belgeler, Yorumlar, 1919-1980 </a:t>
            </a:r>
            <a:r>
              <a:rPr lang="tr-TR" dirty="0"/>
              <a:t>C. 1, Ed. Baskın Oran, İletişim Yayınları, İstanbul, 2003. s. 126</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6061</TotalTime>
  <Words>4306</Words>
  <Application>Microsoft Office PowerPoint</Application>
  <PresentationFormat>Özel</PresentationFormat>
  <Paragraphs>200</Paragraphs>
  <Slides>42</Slides>
  <Notes>1</Notes>
  <HiddenSlides>0</HiddenSlides>
  <MMClips>0</MMClips>
  <ScaleCrop>false</ScaleCrop>
  <HeadingPairs>
    <vt:vector size="4" baseType="variant">
      <vt:variant>
        <vt:lpstr>Tema</vt:lpstr>
      </vt:variant>
      <vt:variant>
        <vt:i4>1</vt:i4>
      </vt:variant>
      <vt:variant>
        <vt:lpstr>Slayt Başlıkları</vt:lpstr>
      </vt:variant>
      <vt:variant>
        <vt:i4>42</vt:i4>
      </vt:variant>
    </vt:vector>
  </HeadingPairs>
  <TitlesOfParts>
    <vt:vector size="43" baseType="lpstr">
      <vt:lpstr>Office Teması</vt:lpstr>
      <vt:lpstr>KURTULUŞ SAVAŞI’NIN ASKERİ YÖNÜ</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Sinem OCAK</dc:creator>
  <cp:lastModifiedBy>bilgisayar</cp:lastModifiedBy>
  <cp:revision>441</cp:revision>
  <dcterms:created xsi:type="dcterms:W3CDTF">2017-09-26T06:44:30Z</dcterms:created>
  <dcterms:modified xsi:type="dcterms:W3CDTF">2019-11-26T05:15:46Z</dcterms:modified>
</cp:coreProperties>
</file>

<file path=docProps/thumbnail.jpeg>
</file>